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41.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28.xml" ContentType="application/vnd.openxmlformats-officedocument.presentationml.slide+xml"/>
  <Override PartName="/ppt/slides/slide53.xml" ContentType="application/vnd.openxmlformats-officedocument.presentationml.slide+xml"/>
  <Override PartName="/ppt/slides/slide40.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54.xml" ContentType="application/vnd.openxmlformats-officedocument.presentationml.slide+xml"/>
  <Override PartName="/ppt/slides/slide34.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9.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24.xml" ContentType="application/vnd.openxmlformats-officedocument.presentationml.notesSlide+xml"/>
  <Override PartName="/ppt/notesSlides/notesSlide18.xml" ContentType="application/vnd.openxmlformats-officedocument.presentationml.notesSlide+xml"/>
  <Override PartName="/ppt/notesSlides/notesSlide47.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25.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notesSlides/notesSlide38.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29.xml" ContentType="application/vnd.openxmlformats-officedocument.presentationml.notesSlide+xml"/>
  <Override PartName="/ppt/notesSlides/notesSlide27.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7" r:id="rId2"/>
    <p:sldId id="259" r:id="rId3"/>
    <p:sldId id="258" r:id="rId4"/>
    <p:sldId id="260" r:id="rId5"/>
    <p:sldId id="261" r:id="rId6"/>
    <p:sldId id="262" r:id="rId7"/>
    <p:sldId id="269" r:id="rId8"/>
    <p:sldId id="268" r:id="rId9"/>
    <p:sldId id="264" r:id="rId10"/>
    <p:sldId id="266" r:id="rId11"/>
    <p:sldId id="267" r:id="rId12"/>
    <p:sldId id="265"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0" autoAdjust="0"/>
    <p:restoredTop sz="83084" autoAdjust="0"/>
  </p:normalViewPr>
  <p:slideViewPr>
    <p:cSldViewPr snapToGrid="0">
      <p:cViewPr varScale="1">
        <p:scale>
          <a:sx n="67" d="100"/>
          <a:sy n="67" d="100"/>
        </p:scale>
        <p:origin x="390"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customXml" Target="../customXml/item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435394-725E-4DCC-8A99-0CCAAF0D0EB7}" type="datetimeFigureOut">
              <a:rPr lang="en-US" smtClean="0"/>
              <a:t>3/9/2016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94D435-001D-4CEF-A175-FD75B107595F}" type="slidenum">
              <a:rPr lang="en-US" smtClean="0"/>
              <a:t>‹#›</a:t>
            </a:fld>
            <a:endParaRPr lang="en-US"/>
          </a:p>
        </p:txBody>
      </p:sp>
    </p:spTree>
    <p:extLst>
      <p:ext uri="{BB962C8B-B14F-4D97-AF65-F5344CB8AC3E}">
        <p14:creationId xmlns:p14="http://schemas.microsoft.com/office/powerpoint/2010/main" val="1508428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Standard for all Projects</a:t>
            </a:r>
          </a:p>
          <a:p>
            <a:r>
              <a:rPr lang="en-US" sz="1200" dirty="0" smtClean="0"/>
              <a:t>Does not affect terms and conditions of Contract</a:t>
            </a:r>
          </a:p>
          <a:p>
            <a:r>
              <a:rPr lang="en-US" sz="1200" dirty="0" smtClean="0"/>
              <a:t>All costs are incidental to contract</a:t>
            </a:r>
          </a:p>
          <a:p>
            <a:r>
              <a:rPr lang="en-US" sz="1200" dirty="0" smtClean="0"/>
              <a:t>ODOT Project Engineer and Contractor will be the Facilitators</a:t>
            </a:r>
          </a:p>
          <a:p>
            <a:endParaRPr lang="en-US" dirty="0"/>
          </a:p>
        </p:txBody>
      </p:sp>
      <p:sp>
        <p:nvSpPr>
          <p:cNvPr id="4" name="Slide Number Placeholder 3"/>
          <p:cNvSpPr>
            <a:spLocks noGrp="1"/>
          </p:cNvSpPr>
          <p:nvPr>
            <p:ph type="sldNum" sz="quarter" idx="10"/>
          </p:nvPr>
        </p:nvSpPr>
        <p:spPr/>
        <p:txBody>
          <a:bodyPr/>
          <a:lstStyle/>
          <a:p>
            <a:fld id="{DB94D435-001D-4CEF-A175-FD75B107595F}" type="slidenum">
              <a:rPr lang="en-US" smtClean="0"/>
              <a:t>6</a:t>
            </a:fld>
            <a:endParaRPr lang="en-US"/>
          </a:p>
        </p:txBody>
      </p:sp>
    </p:spTree>
    <p:extLst>
      <p:ext uri="{BB962C8B-B14F-4D97-AF65-F5344CB8AC3E}">
        <p14:creationId xmlns:p14="http://schemas.microsoft.com/office/powerpoint/2010/main" val="2107974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61D25-98FB-49B2-89BF-5CF99F9CF1D1}" type="slidenum">
              <a:rPr lang="en-US" smtClean="0"/>
              <a:t>17</a:t>
            </a:fld>
            <a:endParaRPr lang="en-US"/>
          </a:p>
        </p:txBody>
      </p:sp>
    </p:spTree>
    <p:extLst>
      <p:ext uri="{BB962C8B-B14F-4D97-AF65-F5344CB8AC3E}">
        <p14:creationId xmlns:p14="http://schemas.microsoft.com/office/powerpoint/2010/main" val="1718916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61D25-98FB-49B2-89BF-5CF99F9CF1D1}" type="slidenum">
              <a:rPr lang="en-US" smtClean="0"/>
              <a:t>18</a:t>
            </a:fld>
            <a:endParaRPr lang="en-US"/>
          </a:p>
        </p:txBody>
      </p:sp>
    </p:spTree>
    <p:extLst>
      <p:ext uri="{BB962C8B-B14F-4D97-AF65-F5344CB8AC3E}">
        <p14:creationId xmlns:p14="http://schemas.microsoft.com/office/powerpoint/2010/main" val="2573378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61D25-98FB-49B2-89BF-5CF99F9CF1D1}" type="slidenum">
              <a:rPr lang="en-US" smtClean="0"/>
              <a:t>19</a:t>
            </a:fld>
            <a:endParaRPr lang="en-US"/>
          </a:p>
        </p:txBody>
      </p:sp>
    </p:spTree>
    <p:extLst>
      <p:ext uri="{BB962C8B-B14F-4D97-AF65-F5344CB8AC3E}">
        <p14:creationId xmlns:p14="http://schemas.microsoft.com/office/powerpoint/2010/main" val="4107944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61D25-98FB-49B2-89BF-5CF99F9CF1D1}" type="slidenum">
              <a:rPr lang="en-US" smtClean="0"/>
              <a:t>20</a:t>
            </a:fld>
            <a:endParaRPr lang="en-US"/>
          </a:p>
        </p:txBody>
      </p:sp>
    </p:spTree>
    <p:extLst>
      <p:ext uri="{BB962C8B-B14F-4D97-AF65-F5344CB8AC3E}">
        <p14:creationId xmlns:p14="http://schemas.microsoft.com/office/powerpoint/2010/main" val="434083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61D25-98FB-49B2-89BF-5CF99F9CF1D1}" type="slidenum">
              <a:rPr lang="en-US" smtClean="0"/>
              <a:t>21</a:t>
            </a:fld>
            <a:endParaRPr lang="en-US"/>
          </a:p>
        </p:txBody>
      </p:sp>
    </p:spTree>
    <p:extLst>
      <p:ext uri="{BB962C8B-B14F-4D97-AF65-F5344CB8AC3E}">
        <p14:creationId xmlns:p14="http://schemas.microsoft.com/office/powerpoint/2010/main" val="1602670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61D25-98FB-49B2-89BF-5CF99F9CF1D1}" type="slidenum">
              <a:rPr lang="en-US" smtClean="0"/>
              <a:t>22</a:t>
            </a:fld>
            <a:endParaRPr lang="en-US"/>
          </a:p>
        </p:txBody>
      </p:sp>
    </p:spTree>
    <p:extLst>
      <p:ext uri="{BB962C8B-B14F-4D97-AF65-F5344CB8AC3E}">
        <p14:creationId xmlns:p14="http://schemas.microsoft.com/office/powerpoint/2010/main" val="3366214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61D25-98FB-49B2-89BF-5CF99F9CF1D1}" type="slidenum">
              <a:rPr lang="en-US" smtClean="0"/>
              <a:t>23</a:t>
            </a:fld>
            <a:endParaRPr lang="en-US"/>
          </a:p>
        </p:txBody>
      </p:sp>
    </p:spTree>
    <p:extLst>
      <p:ext uri="{BB962C8B-B14F-4D97-AF65-F5344CB8AC3E}">
        <p14:creationId xmlns:p14="http://schemas.microsoft.com/office/powerpoint/2010/main" val="3143135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61D25-98FB-49B2-89BF-5CF99F9CF1D1}" type="slidenum">
              <a:rPr lang="en-US" smtClean="0"/>
              <a:t>24</a:t>
            </a:fld>
            <a:endParaRPr lang="en-US"/>
          </a:p>
        </p:txBody>
      </p:sp>
    </p:spTree>
    <p:extLst>
      <p:ext uri="{BB962C8B-B14F-4D97-AF65-F5344CB8AC3E}">
        <p14:creationId xmlns:p14="http://schemas.microsoft.com/office/powerpoint/2010/main" val="878423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61D25-98FB-49B2-89BF-5CF99F9CF1D1}" type="slidenum">
              <a:rPr lang="en-US" smtClean="0"/>
              <a:t>25</a:t>
            </a:fld>
            <a:endParaRPr lang="en-US"/>
          </a:p>
        </p:txBody>
      </p:sp>
    </p:spTree>
    <p:extLst>
      <p:ext uri="{BB962C8B-B14F-4D97-AF65-F5344CB8AC3E}">
        <p14:creationId xmlns:p14="http://schemas.microsoft.com/office/powerpoint/2010/main" val="3838344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61D25-98FB-49B2-89BF-5CF99F9CF1D1}" type="slidenum">
              <a:rPr lang="en-US" smtClean="0"/>
              <a:t>26</a:t>
            </a:fld>
            <a:endParaRPr lang="en-US"/>
          </a:p>
        </p:txBody>
      </p:sp>
    </p:spTree>
    <p:extLst>
      <p:ext uri="{BB962C8B-B14F-4D97-AF65-F5344CB8AC3E}">
        <p14:creationId xmlns:p14="http://schemas.microsoft.com/office/powerpoint/2010/main" val="3959056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Standard for all Projects</a:t>
            </a:r>
          </a:p>
          <a:p>
            <a:r>
              <a:rPr lang="en-US" sz="1200" dirty="0" smtClean="0"/>
              <a:t>Does not affect terms and conditions of Contract</a:t>
            </a:r>
          </a:p>
          <a:p>
            <a:r>
              <a:rPr lang="en-US" sz="1200" dirty="0" smtClean="0"/>
              <a:t>All costs are incidental to contract</a:t>
            </a:r>
          </a:p>
          <a:p>
            <a:r>
              <a:rPr lang="en-US" sz="1200" dirty="0" smtClean="0"/>
              <a:t>ODOT Project Engineer and Contractor will be the Facilitators</a:t>
            </a:r>
          </a:p>
          <a:p>
            <a:endParaRPr lang="en-US" dirty="0"/>
          </a:p>
        </p:txBody>
      </p:sp>
      <p:sp>
        <p:nvSpPr>
          <p:cNvPr id="4" name="Slide Number Placeholder 3"/>
          <p:cNvSpPr>
            <a:spLocks noGrp="1"/>
          </p:cNvSpPr>
          <p:nvPr>
            <p:ph type="sldNum" sz="quarter" idx="10"/>
          </p:nvPr>
        </p:nvSpPr>
        <p:spPr/>
        <p:txBody>
          <a:bodyPr/>
          <a:lstStyle/>
          <a:p>
            <a:fld id="{DB94D435-001D-4CEF-A175-FD75B107595F}" type="slidenum">
              <a:rPr lang="en-US" smtClean="0"/>
              <a:t>7</a:t>
            </a:fld>
            <a:endParaRPr lang="en-US"/>
          </a:p>
        </p:txBody>
      </p:sp>
    </p:spTree>
    <p:extLst>
      <p:ext uri="{BB962C8B-B14F-4D97-AF65-F5344CB8AC3E}">
        <p14:creationId xmlns:p14="http://schemas.microsoft.com/office/powerpoint/2010/main" val="3149454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61D25-98FB-49B2-89BF-5CF99F9CF1D1}" type="slidenum">
              <a:rPr lang="en-US" smtClean="0"/>
              <a:t>27</a:t>
            </a:fld>
            <a:endParaRPr lang="en-US"/>
          </a:p>
        </p:txBody>
      </p:sp>
    </p:spTree>
    <p:extLst>
      <p:ext uri="{BB962C8B-B14F-4D97-AF65-F5344CB8AC3E}">
        <p14:creationId xmlns:p14="http://schemas.microsoft.com/office/powerpoint/2010/main" val="193472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61D25-98FB-49B2-89BF-5CF99F9CF1D1}" type="slidenum">
              <a:rPr lang="en-US" smtClean="0"/>
              <a:t>28</a:t>
            </a:fld>
            <a:endParaRPr lang="en-US"/>
          </a:p>
        </p:txBody>
      </p:sp>
    </p:spTree>
    <p:extLst>
      <p:ext uri="{BB962C8B-B14F-4D97-AF65-F5344CB8AC3E}">
        <p14:creationId xmlns:p14="http://schemas.microsoft.com/office/powerpoint/2010/main" val="3942143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61D25-98FB-49B2-89BF-5CF99F9CF1D1}" type="slidenum">
              <a:rPr lang="en-US" smtClean="0"/>
              <a:t>29</a:t>
            </a:fld>
            <a:endParaRPr lang="en-US"/>
          </a:p>
        </p:txBody>
      </p:sp>
    </p:spTree>
    <p:extLst>
      <p:ext uri="{BB962C8B-B14F-4D97-AF65-F5344CB8AC3E}">
        <p14:creationId xmlns:p14="http://schemas.microsoft.com/office/powerpoint/2010/main" val="769484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61D25-98FB-49B2-89BF-5CF99F9CF1D1}" type="slidenum">
              <a:rPr lang="en-US" smtClean="0"/>
              <a:t>30</a:t>
            </a:fld>
            <a:endParaRPr lang="en-US"/>
          </a:p>
        </p:txBody>
      </p:sp>
    </p:spTree>
    <p:extLst>
      <p:ext uri="{BB962C8B-B14F-4D97-AF65-F5344CB8AC3E}">
        <p14:creationId xmlns:p14="http://schemas.microsoft.com/office/powerpoint/2010/main" val="1948581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61D25-98FB-49B2-89BF-5CF99F9CF1D1}" type="slidenum">
              <a:rPr lang="en-US" smtClean="0"/>
              <a:t>31</a:t>
            </a:fld>
            <a:endParaRPr lang="en-US"/>
          </a:p>
        </p:txBody>
      </p:sp>
    </p:spTree>
    <p:extLst>
      <p:ext uri="{BB962C8B-B14F-4D97-AF65-F5344CB8AC3E}">
        <p14:creationId xmlns:p14="http://schemas.microsoft.com/office/powerpoint/2010/main" val="38602570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61D25-98FB-49B2-89BF-5CF99F9CF1D1}" type="slidenum">
              <a:rPr lang="en-US" smtClean="0"/>
              <a:t>32</a:t>
            </a:fld>
            <a:endParaRPr lang="en-US"/>
          </a:p>
        </p:txBody>
      </p:sp>
    </p:spTree>
    <p:extLst>
      <p:ext uri="{BB962C8B-B14F-4D97-AF65-F5344CB8AC3E}">
        <p14:creationId xmlns:p14="http://schemas.microsoft.com/office/powerpoint/2010/main" val="280261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61D25-98FB-49B2-89BF-5CF99F9CF1D1}" type="slidenum">
              <a:rPr lang="en-US" smtClean="0"/>
              <a:t>33</a:t>
            </a:fld>
            <a:endParaRPr lang="en-US"/>
          </a:p>
        </p:txBody>
      </p:sp>
    </p:spTree>
    <p:extLst>
      <p:ext uri="{BB962C8B-B14F-4D97-AF65-F5344CB8AC3E}">
        <p14:creationId xmlns:p14="http://schemas.microsoft.com/office/powerpoint/2010/main" val="31708220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61D25-98FB-49B2-89BF-5CF99F9CF1D1}" type="slidenum">
              <a:rPr lang="en-US" smtClean="0"/>
              <a:t>34</a:t>
            </a:fld>
            <a:endParaRPr lang="en-US"/>
          </a:p>
        </p:txBody>
      </p:sp>
    </p:spTree>
    <p:extLst>
      <p:ext uri="{BB962C8B-B14F-4D97-AF65-F5344CB8AC3E}">
        <p14:creationId xmlns:p14="http://schemas.microsoft.com/office/powerpoint/2010/main" val="3728171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61D25-98FB-49B2-89BF-5CF99F9CF1D1}" type="slidenum">
              <a:rPr lang="en-US" smtClean="0"/>
              <a:t>35</a:t>
            </a:fld>
            <a:endParaRPr lang="en-US"/>
          </a:p>
        </p:txBody>
      </p:sp>
    </p:spTree>
    <p:extLst>
      <p:ext uri="{BB962C8B-B14F-4D97-AF65-F5344CB8AC3E}">
        <p14:creationId xmlns:p14="http://schemas.microsoft.com/office/powerpoint/2010/main" val="28509750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61D25-98FB-49B2-89BF-5CF99F9CF1D1}" type="slidenum">
              <a:rPr lang="en-US" smtClean="0"/>
              <a:t>36</a:t>
            </a:fld>
            <a:endParaRPr lang="en-US"/>
          </a:p>
        </p:txBody>
      </p:sp>
    </p:spTree>
    <p:extLst>
      <p:ext uri="{BB962C8B-B14F-4D97-AF65-F5344CB8AC3E}">
        <p14:creationId xmlns:p14="http://schemas.microsoft.com/office/powerpoint/2010/main" val="4068114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94D435-001D-4CEF-A175-FD75B107595F}" type="slidenum">
              <a:rPr lang="en-US" smtClean="0"/>
              <a:t>8</a:t>
            </a:fld>
            <a:endParaRPr lang="en-US"/>
          </a:p>
        </p:txBody>
      </p:sp>
    </p:spTree>
    <p:extLst>
      <p:ext uri="{BB962C8B-B14F-4D97-AF65-F5344CB8AC3E}">
        <p14:creationId xmlns:p14="http://schemas.microsoft.com/office/powerpoint/2010/main" val="9248825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61D25-98FB-49B2-89BF-5CF99F9CF1D1}" type="slidenum">
              <a:rPr lang="en-US" smtClean="0"/>
              <a:t>37</a:t>
            </a:fld>
            <a:endParaRPr lang="en-US"/>
          </a:p>
        </p:txBody>
      </p:sp>
    </p:spTree>
    <p:extLst>
      <p:ext uri="{BB962C8B-B14F-4D97-AF65-F5344CB8AC3E}">
        <p14:creationId xmlns:p14="http://schemas.microsoft.com/office/powerpoint/2010/main" val="26169000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61D25-98FB-49B2-89BF-5CF99F9CF1D1}" type="slidenum">
              <a:rPr lang="en-US" smtClean="0"/>
              <a:t>38</a:t>
            </a:fld>
            <a:endParaRPr lang="en-US"/>
          </a:p>
        </p:txBody>
      </p:sp>
    </p:spTree>
    <p:extLst>
      <p:ext uri="{BB962C8B-B14F-4D97-AF65-F5344CB8AC3E}">
        <p14:creationId xmlns:p14="http://schemas.microsoft.com/office/powerpoint/2010/main" val="29608839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61D25-98FB-49B2-89BF-5CF99F9CF1D1}" type="slidenum">
              <a:rPr lang="en-US" smtClean="0"/>
              <a:t>39</a:t>
            </a:fld>
            <a:endParaRPr lang="en-US"/>
          </a:p>
        </p:txBody>
      </p:sp>
    </p:spTree>
    <p:extLst>
      <p:ext uri="{BB962C8B-B14F-4D97-AF65-F5344CB8AC3E}">
        <p14:creationId xmlns:p14="http://schemas.microsoft.com/office/powerpoint/2010/main" val="20930864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61D25-98FB-49B2-89BF-5CF99F9CF1D1}" type="slidenum">
              <a:rPr lang="en-US" smtClean="0"/>
              <a:t>40</a:t>
            </a:fld>
            <a:endParaRPr lang="en-US"/>
          </a:p>
        </p:txBody>
      </p:sp>
    </p:spTree>
    <p:extLst>
      <p:ext uri="{BB962C8B-B14F-4D97-AF65-F5344CB8AC3E}">
        <p14:creationId xmlns:p14="http://schemas.microsoft.com/office/powerpoint/2010/main" val="22774254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61D25-98FB-49B2-89BF-5CF99F9CF1D1}" type="slidenum">
              <a:rPr lang="en-US" smtClean="0"/>
              <a:t>41</a:t>
            </a:fld>
            <a:endParaRPr lang="en-US"/>
          </a:p>
        </p:txBody>
      </p:sp>
    </p:spTree>
    <p:extLst>
      <p:ext uri="{BB962C8B-B14F-4D97-AF65-F5344CB8AC3E}">
        <p14:creationId xmlns:p14="http://schemas.microsoft.com/office/powerpoint/2010/main" val="16767816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61D25-98FB-49B2-89BF-5CF99F9CF1D1}" type="slidenum">
              <a:rPr lang="en-US" smtClean="0"/>
              <a:t>42</a:t>
            </a:fld>
            <a:endParaRPr lang="en-US"/>
          </a:p>
        </p:txBody>
      </p:sp>
    </p:spTree>
    <p:extLst>
      <p:ext uri="{BB962C8B-B14F-4D97-AF65-F5344CB8AC3E}">
        <p14:creationId xmlns:p14="http://schemas.microsoft.com/office/powerpoint/2010/main" val="21077155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61D25-98FB-49B2-89BF-5CF99F9CF1D1}" type="slidenum">
              <a:rPr lang="en-US" smtClean="0"/>
              <a:t>43</a:t>
            </a:fld>
            <a:endParaRPr lang="en-US"/>
          </a:p>
        </p:txBody>
      </p:sp>
    </p:spTree>
    <p:extLst>
      <p:ext uri="{BB962C8B-B14F-4D97-AF65-F5344CB8AC3E}">
        <p14:creationId xmlns:p14="http://schemas.microsoft.com/office/powerpoint/2010/main" val="4382614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61D25-98FB-49B2-89BF-5CF99F9CF1D1}" type="slidenum">
              <a:rPr lang="en-US" smtClean="0"/>
              <a:t>44</a:t>
            </a:fld>
            <a:endParaRPr lang="en-US"/>
          </a:p>
        </p:txBody>
      </p:sp>
    </p:spTree>
    <p:extLst>
      <p:ext uri="{BB962C8B-B14F-4D97-AF65-F5344CB8AC3E}">
        <p14:creationId xmlns:p14="http://schemas.microsoft.com/office/powerpoint/2010/main" val="17198100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61D25-98FB-49B2-89BF-5CF99F9CF1D1}" type="slidenum">
              <a:rPr lang="en-US" smtClean="0"/>
              <a:t>45</a:t>
            </a:fld>
            <a:endParaRPr lang="en-US"/>
          </a:p>
        </p:txBody>
      </p:sp>
    </p:spTree>
    <p:extLst>
      <p:ext uri="{BB962C8B-B14F-4D97-AF65-F5344CB8AC3E}">
        <p14:creationId xmlns:p14="http://schemas.microsoft.com/office/powerpoint/2010/main" val="6742678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61D25-98FB-49B2-89BF-5CF99F9CF1D1}" type="slidenum">
              <a:rPr lang="en-US" smtClean="0"/>
              <a:t>46</a:t>
            </a:fld>
            <a:endParaRPr lang="en-US"/>
          </a:p>
        </p:txBody>
      </p:sp>
    </p:spTree>
    <p:extLst>
      <p:ext uri="{BB962C8B-B14F-4D97-AF65-F5344CB8AC3E}">
        <p14:creationId xmlns:p14="http://schemas.microsoft.com/office/powerpoint/2010/main" val="940418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itchFamily="2" charset="2"/>
              <a:buNone/>
            </a:pPr>
            <a:r>
              <a:rPr lang="en-US" b="1" dirty="0" smtClean="0"/>
              <a:t>Details for consideration</a:t>
            </a:r>
            <a:r>
              <a:rPr lang="en-US" dirty="0" smtClean="0"/>
              <a:t>:</a:t>
            </a:r>
          </a:p>
          <a:p>
            <a:pPr lvl="1">
              <a:buFont typeface="Arial" pitchFamily="34" charset="0"/>
              <a:buChar char="•"/>
            </a:pPr>
            <a:r>
              <a:rPr lang="en-US" dirty="0" smtClean="0"/>
              <a:t>Project value (greater than $5 million);</a:t>
            </a:r>
          </a:p>
          <a:p>
            <a:pPr lvl="1">
              <a:buFont typeface="Arial" pitchFamily="34" charset="0"/>
              <a:buChar char="•"/>
            </a:pPr>
            <a:r>
              <a:rPr lang="en-US" dirty="0" smtClean="0"/>
              <a:t>Multiple funding sources for the project;</a:t>
            </a:r>
          </a:p>
          <a:p>
            <a:pPr lvl="1">
              <a:buFont typeface="Arial" pitchFamily="34" charset="0"/>
              <a:buChar char="•"/>
            </a:pPr>
            <a:r>
              <a:rPr lang="en-US" dirty="0" smtClean="0"/>
              <a:t>Project duration (multiple year);</a:t>
            </a:r>
          </a:p>
          <a:p>
            <a:pPr lvl="1">
              <a:buFont typeface="Arial" pitchFamily="34" charset="0"/>
              <a:buChar char="•"/>
            </a:pPr>
            <a:r>
              <a:rPr lang="en-US" dirty="0" smtClean="0"/>
              <a:t>Project complexity (complex maintenance of traffic/ phasing/ environmental/technical issues);</a:t>
            </a:r>
          </a:p>
          <a:p>
            <a:pPr lvl="1">
              <a:buFont typeface="Arial" pitchFamily="34" charset="0"/>
              <a:buChar char="•"/>
            </a:pPr>
            <a:r>
              <a:rPr lang="en-US" dirty="0" smtClean="0"/>
              <a:t>Extent of utility &amp; railroad involvement (significant relocations/crossings);</a:t>
            </a:r>
          </a:p>
          <a:p>
            <a:pPr lvl="1">
              <a:buFont typeface="Arial" pitchFamily="34" charset="0"/>
              <a:buChar char="•"/>
            </a:pPr>
            <a:r>
              <a:rPr lang="en-US" dirty="0" smtClean="0"/>
              <a:t>Project location and its visibility (urban high profile);</a:t>
            </a:r>
          </a:p>
          <a:p>
            <a:pPr lvl="1">
              <a:buFont typeface="Arial" pitchFamily="34" charset="0"/>
              <a:buChar char="•"/>
            </a:pPr>
            <a:r>
              <a:rPr lang="en-US" dirty="0" smtClean="0"/>
              <a:t>Number and diversity of the stakeholders and their goals (multiple diverse goals);</a:t>
            </a:r>
          </a:p>
          <a:p>
            <a:pPr lvl="1">
              <a:buFont typeface="Arial" pitchFamily="34" charset="0"/>
              <a:buChar char="•"/>
            </a:pPr>
            <a:r>
              <a:rPr lang="en-US" dirty="0" smtClean="0"/>
              <a:t>Stakeholders’ experience with Partnering (some stakeholders have no experience);</a:t>
            </a:r>
          </a:p>
          <a:p>
            <a:pPr lvl="1">
              <a:buFont typeface="Arial" pitchFamily="34" charset="0"/>
              <a:buChar char="•"/>
            </a:pPr>
            <a:r>
              <a:rPr lang="en-US" dirty="0" smtClean="0"/>
              <a:t>Coordination issues (major milestone dates/adjacent projects); and</a:t>
            </a:r>
          </a:p>
          <a:p>
            <a:pPr lvl="1">
              <a:buFont typeface="Arial" pitchFamily="34" charset="0"/>
              <a:buChar char="•"/>
            </a:pPr>
            <a:r>
              <a:rPr lang="en-US" dirty="0" smtClean="0"/>
              <a:t>Public involvement (multiple interest groups)</a:t>
            </a:r>
          </a:p>
          <a:p>
            <a:endParaRPr lang="en-US" dirty="0"/>
          </a:p>
        </p:txBody>
      </p:sp>
      <p:sp>
        <p:nvSpPr>
          <p:cNvPr id="4" name="Slide Number Placeholder 3"/>
          <p:cNvSpPr>
            <a:spLocks noGrp="1"/>
          </p:cNvSpPr>
          <p:nvPr>
            <p:ph type="sldNum" sz="quarter" idx="10"/>
          </p:nvPr>
        </p:nvSpPr>
        <p:spPr/>
        <p:txBody>
          <a:bodyPr/>
          <a:lstStyle/>
          <a:p>
            <a:fld id="{DB94D435-001D-4CEF-A175-FD75B107595F}" type="slidenum">
              <a:rPr lang="en-US" smtClean="0"/>
              <a:t>9</a:t>
            </a:fld>
            <a:endParaRPr lang="en-US"/>
          </a:p>
        </p:txBody>
      </p:sp>
    </p:spTree>
    <p:extLst>
      <p:ext uri="{BB962C8B-B14F-4D97-AF65-F5344CB8AC3E}">
        <p14:creationId xmlns:p14="http://schemas.microsoft.com/office/powerpoint/2010/main" val="1106539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61D25-98FB-49B2-89BF-5CF99F9CF1D1}" type="slidenum">
              <a:rPr lang="en-US" smtClean="0"/>
              <a:t>47</a:t>
            </a:fld>
            <a:endParaRPr lang="en-US"/>
          </a:p>
        </p:txBody>
      </p:sp>
    </p:spTree>
    <p:extLst>
      <p:ext uri="{BB962C8B-B14F-4D97-AF65-F5344CB8AC3E}">
        <p14:creationId xmlns:p14="http://schemas.microsoft.com/office/powerpoint/2010/main" val="28270403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61D25-98FB-49B2-89BF-5CF99F9CF1D1}" type="slidenum">
              <a:rPr lang="en-US" smtClean="0"/>
              <a:t>48</a:t>
            </a:fld>
            <a:endParaRPr lang="en-US"/>
          </a:p>
        </p:txBody>
      </p:sp>
    </p:spTree>
    <p:extLst>
      <p:ext uri="{BB962C8B-B14F-4D97-AF65-F5344CB8AC3E}">
        <p14:creationId xmlns:p14="http://schemas.microsoft.com/office/powerpoint/2010/main" val="14091234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61D25-98FB-49B2-89BF-5CF99F9CF1D1}" type="slidenum">
              <a:rPr lang="en-US" smtClean="0"/>
              <a:t>49</a:t>
            </a:fld>
            <a:endParaRPr lang="en-US"/>
          </a:p>
        </p:txBody>
      </p:sp>
    </p:spTree>
    <p:extLst>
      <p:ext uri="{BB962C8B-B14F-4D97-AF65-F5344CB8AC3E}">
        <p14:creationId xmlns:p14="http://schemas.microsoft.com/office/powerpoint/2010/main" val="18469490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61D25-98FB-49B2-89BF-5CF99F9CF1D1}" type="slidenum">
              <a:rPr lang="en-US" smtClean="0"/>
              <a:t>50</a:t>
            </a:fld>
            <a:endParaRPr lang="en-US"/>
          </a:p>
        </p:txBody>
      </p:sp>
    </p:spTree>
    <p:extLst>
      <p:ext uri="{BB962C8B-B14F-4D97-AF65-F5344CB8AC3E}">
        <p14:creationId xmlns:p14="http://schemas.microsoft.com/office/powerpoint/2010/main" val="486214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61D25-98FB-49B2-89BF-5CF99F9CF1D1}" type="slidenum">
              <a:rPr lang="en-US" smtClean="0"/>
              <a:t>51</a:t>
            </a:fld>
            <a:endParaRPr lang="en-US"/>
          </a:p>
        </p:txBody>
      </p:sp>
    </p:spTree>
    <p:extLst>
      <p:ext uri="{BB962C8B-B14F-4D97-AF65-F5344CB8AC3E}">
        <p14:creationId xmlns:p14="http://schemas.microsoft.com/office/powerpoint/2010/main" val="2377498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61D25-98FB-49B2-89BF-5CF99F9CF1D1}" type="slidenum">
              <a:rPr lang="en-US" smtClean="0"/>
              <a:t>52</a:t>
            </a:fld>
            <a:endParaRPr lang="en-US"/>
          </a:p>
        </p:txBody>
      </p:sp>
    </p:spTree>
    <p:extLst>
      <p:ext uri="{BB962C8B-B14F-4D97-AF65-F5344CB8AC3E}">
        <p14:creationId xmlns:p14="http://schemas.microsoft.com/office/powerpoint/2010/main" val="32638258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61D25-98FB-49B2-89BF-5CF99F9CF1D1}" type="slidenum">
              <a:rPr lang="en-US" smtClean="0"/>
              <a:t>53</a:t>
            </a:fld>
            <a:endParaRPr lang="en-US"/>
          </a:p>
        </p:txBody>
      </p:sp>
    </p:spTree>
    <p:extLst>
      <p:ext uri="{BB962C8B-B14F-4D97-AF65-F5344CB8AC3E}">
        <p14:creationId xmlns:p14="http://schemas.microsoft.com/office/powerpoint/2010/main" val="21772911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61D25-98FB-49B2-89BF-5CF99F9CF1D1}" type="slidenum">
              <a:rPr lang="en-US" smtClean="0"/>
              <a:t>54</a:t>
            </a:fld>
            <a:endParaRPr lang="en-US"/>
          </a:p>
        </p:txBody>
      </p:sp>
    </p:spTree>
    <p:extLst>
      <p:ext uri="{BB962C8B-B14F-4D97-AF65-F5344CB8AC3E}">
        <p14:creationId xmlns:p14="http://schemas.microsoft.com/office/powerpoint/2010/main" val="4087983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94D435-001D-4CEF-A175-FD75B107595F}" type="slidenum">
              <a:rPr lang="en-US" smtClean="0"/>
              <a:t>11</a:t>
            </a:fld>
            <a:endParaRPr lang="en-US"/>
          </a:p>
        </p:txBody>
      </p:sp>
    </p:spTree>
    <p:extLst>
      <p:ext uri="{BB962C8B-B14F-4D97-AF65-F5344CB8AC3E}">
        <p14:creationId xmlns:p14="http://schemas.microsoft.com/office/powerpoint/2010/main" val="249481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61D25-98FB-49B2-89BF-5CF99F9CF1D1}" type="slidenum">
              <a:rPr lang="en-US" smtClean="0"/>
              <a:t>13</a:t>
            </a:fld>
            <a:endParaRPr lang="en-US"/>
          </a:p>
        </p:txBody>
      </p:sp>
    </p:spTree>
    <p:extLst>
      <p:ext uri="{BB962C8B-B14F-4D97-AF65-F5344CB8AC3E}">
        <p14:creationId xmlns:p14="http://schemas.microsoft.com/office/powerpoint/2010/main" val="2107192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61D25-98FB-49B2-89BF-5CF99F9CF1D1}" type="slidenum">
              <a:rPr lang="en-US" smtClean="0"/>
              <a:t>14</a:t>
            </a:fld>
            <a:endParaRPr lang="en-US"/>
          </a:p>
        </p:txBody>
      </p:sp>
    </p:spTree>
    <p:extLst>
      <p:ext uri="{BB962C8B-B14F-4D97-AF65-F5344CB8AC3E}">
        <p14:creationId xmlns:p14="http://schemas.microsoft.com/office/powerpoint/2010/main" val="2389218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61D25-98FB-49B2-89BF-5CF99F9CF1D1}" type="slidenum">
              <a:rPr lang="en-US" smtClean="0"/>
              <a:t>15</a:t>
            </a:fld>
            <a:endParaRPr lang="en-US"/>
          </a:p>
        </p:txBody>
      </p:sp>
    </p:spTree>
    <p:extLst>
      <p:ext uri="{BB962C8B-B14F-4D97-AF65-F5344CB8AC3E}">
        <p14:creationId xmlns:p14="http://schemas.microsoft.com/office/powerpoint/2010/main" val="1226119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61D25-98FB-49B2-89BF-5CF99F9CF1D1}" type="slidenum">
              <a:rPr lang="en-US" smtClean="0"/>
              <a:t>16</a:t>
            </a:fld>
            <a:endParaRPr lang="en-US"/>
          </a:p>
        </p:txBody>
      </p:sp>
    </p:spTree>
    <p:extLst>
      <p:ext uri="{BB962C8B-B14F-4D97-AF65-F5344CB8AC3E}">
        <p14:creationId xmlns:p14="http://schemas.microsoft.com/office/powerpoint/2010/main" val="2427677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A5B0087-D80F-4D27-B149-C58661A10031}"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C8519-60B3-410D-AFF8-A318D03036E9}" type="slidenum">
              <a:rPr lang="en-US" smtClean="0"/>
              <a:t>‹#›</a:t>
            </a:fld>
            <a:endParaRPr lang="en-US"/>
          </a:p>
        </p:txBody>
      </p:sp>
    </p:spTree>
    <p:extLst>
      <p:ext uri="{BB962C8B-B14F-4D97-AF65-F5344CB8AC3E}">
        <p14:creationId xmlns:p14="http://schemas.microsoft.com/office/powerpoint/2010/main" val="3027334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5B0087-D80F-4D27-B149-C58661A10031}"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C8519-60B3-410D-AFF8-A318D03036E9}" type="slidenum">
              <a:rPr lang="en-US" smtClean="0"/>
              <a:t>‹#›</a:t>
            </a:fld>
            <a:endParaRPr lang="en-US"/>
          </a:p>
        </p:txBody>
      </p:sp>
    </p:spTree>
    <p:extLst>
      <p:ext uri="{BB962C8B-B14F-4D97-AF65-F5344CB8AC3E}">
        <p14:creationId xmlns:p14="http://schemas.microsoft.com/office/powerpoint/2010/main" val="2767499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5B0087-D80F-4D27-B149-C58661A10031}"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C8519-60B3-410D-AFF8-A318D03036E9}" type="slidenum">
              <a:rPr lang="en-US" smtClean="0"/>
              <a:t>‹#›</a:t>
            </a:fld>
            <a:endParaRPr lang="en-US"/>
          </a:p>
        </p:txBody>
      </p:sp>
    </p:spTree>
    <p:extLst>
      <p:ext uri="{BB962C8B-B14F-4D97-AF65-F5344CB8AC3E}">
        <p14:creationId xmlns:p14="http://schemas.microsoft.com/office/powerpoint/2010/main" val="3497177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5B0087-D80F-4D27-B149-C58661A10031}"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C8519-60B3-410D-AFF8-A318D03036E9}" type="slidenum">
              <a:rPr lang="en-US" smtClean="0"/>
              <a:t>‹#›</a:t>
            </a:fld>
            <a:endParaRPr lang="en-US"/>
          </a:p>
        </p:txBody>
      </p:sp>
    </p:spTree>
    <p:extLst>
      <p:ext uri="{BB962C8B-B14F-4D97-AF65-F5344CB8AC3E}">
        <p14:creationId xmlns:p14="http://schemas.microsoft.com/office/powerpoint/2010/main" val="3794973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5B0087-D80F-4D27-B149-C58661A10031}"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C8519-60B3-410D-AFF8-A318D03036E9}" type="slidenum">
              <a:rPr lang="en-US" smtClean="0"/>
              <a:t>‹#›</a:t>
            </a:fld>
            <a:endParaRPr lang="en-US"/>
          </a:p>
        </p:txBody>
      </p:sp>
    </p:spTree>
    <p:extLst>
      <p:ext uri="{BB962C8B-B14F-4D97-AF65-F5344CB8AC3E}">
        <p14:creationId xmlns:p14="http://schemas.microsoft.com/office/powerpoint/2010/main" val="2069433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A5B0087-D80F-4D27-B149-C58661A10031}" type="datetimeFigureOut">
              <a:rPr lang="en-US" smtClean="0"/>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C8519-60B3-410D-AFF8-A318D03036E9}" type="slidenum">
              <a:rPr lang="en-US" smtClean="0"/>
              <a:t>‹#›</a:t>
            </a:fld>
            <a:endParaRPr lang="en-US"/>
          </a:p>
        </p:txBody>
      </p:sp>
    </p:spTree>
    <p:extLst>
      <p:ext uri="{BB962C8B-B14F-4D97-AF65-F5344CB8AC3E}">
        <p14:creationId xmlns:p14="http://schemas.microsoft.com/office/powerpoint/2010/main" val="2581193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A5B0087-D80F-4D27-B149-C58661A10031}" type="datetimeFigureOut">
              <a:rPr lang="en-US" smtClean="0"/>
              <a:t>3/9/2016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8C8519-60B3-410D-AFF8-A318D03036E9}" type="slidenum">
              <a:rPr lang="en-US" smtClean="0"/>
              <a:t>‹#›</a:t>
            </a:fld>
            <a:endParaRPr lang="en-US"/>
          </a:p>
        </p:txBody>
      </p:sp>
    </p:spTree>
    <p:extLst>
      <p:ext uri="{BB962C8B-B14F-4D97-AF65-F5344CB8AC3E}">
        <p14:creationId xmlns:p14="http://schemas.microsoft.com/office/powerpoint/2010/main" val="1277182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A5B0087-D80F-4D27-B149-C58661A10031}" type="datetimeFigureOut">
              <a:rPr lang="en-US" smtClean="0"/>
              <a:t>3/9/2016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8C8519-60B3-410D-AFF8-A318D03036E9}" type="slidenum">
              <a:rPr lang="en-US" smtClean="0"/>
              <a:t>‹#›</a:t>
            </a:fld>
            <a:endParaRPr lang="en-US"/>
          </a:p>
        </p:txBody>
      </p:sp>
    </p:spTree>
    <p:extLst>
      <p:ext uri="{BB962C8B-B14F-4D97-AF65-F5344CB8AC3E}">
        <p14:creationId xmlns:p14="http://schemas.microsoft.com/office/powerpoint/2010/main" val="2410138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5B0087-D80F-4D27-B149-C58661A10031}" type="datetimeFigureOut">
              <a:rPr lang="en-US" smtClean="0"/>
              <a:t>3/9/2016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8C8519-60B3-410D-AFF8-A318D03036E9}" type="slidenum">
              <a:rPr lang="en-US" smtClean="0"/>
              <a:t>‹#›</a:t>
            </a:fld>
            <a:endParaRPr lang="en-US"/>
          </a:p>
        </p:txBody>
      </p:sp>
    </p:spTree>
    <p:extLst>
      <p:ext uri="{BB962C8B-B14F-4D97-AF65-F5344CB8AC3E}">
        <p14:creationId xmlns:p14="http://schemas.microsoft.com/office/powerpoint/2010/main" val="540410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5B0087-D80F-4D27-B149-C58661A10031}" type="datetimeFigureOut">
              <a:rPr lang="en-US" smtClean="0"/>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C8519-60B3-410D-AFF8-A318D03036E9}" type="slidenum">
              <a:rPr lang="en-US" smtClean="0"/>
              <a:t>‹#›</a:t>
            </a:fld>
            <a:endParaRPr lang="en-US"/>
          </a:p>
        </p:txBody>
      </p:sp>
    </p:spTree>
    <p:extLst>
      <p:ext uri="{BB962C8B-B14F-4D97-AF65-F5344CB8AC3E}">
        <p14:creationId xmlns:p14="http://schemas.microsoft.com/office/powerpoint/2010/main" val="1570327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5B0087-D80F-4D27-B149-C58661A10031}" type="datetimeFigureOut">
              <a:rPr lang="en-US" smtClean="0"/>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C8519-60B3-410D-AFF8-A318D03036E9}" type="slidenum">
              <a:rPr lang="en-US" smtClean="0"/>
              <a:t>‹#›</a:t>
            </a:fld>
            <a:endParaRPr lang="en-US"/>
          </a:p>
        </p:txBody>
      </p:sp>
    </p:spTree>
    <p:extLst>
      <p:ext uri="{BB962C8B-B14F-4D97-AF65-F5344CB8AC3E}">
        <p14:creationId xmlns:p14="http://schemas.microsoft.com/office/powerpoint/2010/main" val="2190151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5B0087-D80F-4D27-B149-C58661A10031}" type="datetimeFigureOut">
              <a:rPr lang="en-US" smtClean="0"/>
              <a:t>3/9/2016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C8519-60B3-410D-AFF8-A318D03036E9}" type="slidenum">
              <a:rPr lang="en-US" smtClean="0"/>
              <a:t>‹#›</a:t>
            </a:fld>
            <a:endParaRPr lang="en-US"/>
          </a:p>
        </p:txBody>
      </p:sp>
    </p:spTree>
    <p:extLst>
      <p:ext uri="{BB962C8B-B14F-4D97-AF65-F5344CB8AC3E}">
        <p14:creationId xmlns:p14="http://schemas.microsoft.com/office/powerpoint/2010/main" val="3937327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1.bin"/><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hyperlink" Target="mailto:Nathan.Fling@dot.ohio.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96463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Partnering</a:t>
            </a:r>
            <a:endParaRPr lang="en-US" dirty="0"/>
          </a:p>
        </p:txBody>
      </p:sp>
      <p:sp>
        <p:nvSpPr>
          <p:cNvPr id="6"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Project value guidelines </a:t>
            </a:r>
          </a:p>
          <a:p>
            <a:endParaRPr lang="en-US" dirty="0" smtClean="0"/>
          </a:p>
          <a:p>
            <a:endParaRPr lang="en-US" dirty="0" smtClean="0"/>
          </a:p>
          <a:p>
            <a:endParaRPr lang="en-US" dirty="0" smtClean="0"/>
          </a:p>
          <a:p>
            <a:endParaRPr lang="en-US" dirty="0" smtClean="0"/>
          </a:p>
          <a:p>
            <a:endParaRPr lang="en-US" dirty="0" smtClean="0"/>
          </a:p>
          <a:p>
            <a:pPr marL="0" indent="0">
              <a:buNone/>
            </a:pPr>
            <a:endParaRPr lang="en-US" sz="2000" dirty="0" smtClean="0">
              <a:solidFill>
                <a:srgbClr val="FFFF00"/>
              </a:solidFill>
            </a:endParaRPr>
          </a:p>
          <a:p>
            <a:pPr marL="0" indent="0">
              <a:buNone/>
            </a:pPr>
            <a:r>
              <a:rPr lang="en-US" sz="2000" dirty="0" smtClean="0">
                <a:solidFill>
                  <a:srgbClr val="FFFF00"/>
                </a:solidFill>
              </a:rPr>
              <a:t>    </a:t>
            </a:r>
            <a:r>
              <a:rPr lang="en-US" sz="2400" dirty="0" smtClean="0"/>
              <a:t>Minimum requirements for all projects</a:t>
            </a:r>
            <a:endParaRPr lang="en-US" sz="2400" dirty="0"/>
          </a:p>
        </p:txBody>
      </p:sp>
      <p:pic>
        <p:nvPicPr>
          <p:cNvPr id="7"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923568" y="2264617"/>
            <a:ext cx="7214766" cy="259315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3" name="5-Point Star 2"/>
          <p:cNvSpPr/>
          <p:nvPr/>
        </p:nvSpPr>
        <p:spPr>
          <a:xfrm>
            <a:off x="3540419" y="2777320"/>
            <a:ext cx="216310" cy="197898"/>
          </a:xfrm>
          <a:prstGeom prst="star5">
            <a:avLst/>
          </a:prstGeom>
          <a:solidFill>
            <a:schemeClr val="bg1"/>
          </a:solidFill>
          <a:ln>
            <a:solidFill>
              <a:schemeClr val="tx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4" name="5-Point Star 3"/>
          <p:cNvSpPr/>
          <p:nvPr/>
        </p:nvSpPr>
        <p:spPr>
          <a:xfrm>
            <a:off x="543351" y="5063319"/>
            <a:ext cx="170597" cy="184245"/>
          </a:xfrm>
          <a:prstGeom prst="star5">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439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Partnering</a:t>
            </a:r>
            <a:endParaRPr lang="en-US" b="1" u="sng" dirty="0"/>
          </a:p>
        </p:txBody>
      </p:sp>
      <p:sp>
        <p:nvSpPr>
          <p:cNvPr id="3" name="Content Placeholder 2"/>
          <p:cNvSpPr>
            <a:spLocks noGrp="1"/>
          </p:cNvSpPr>
          <p:nvPr>
            <p:ph idx="1"/>
          </p:nvPr>
        </p:nvSpPr>
        <p:spPr>
          <a:xfrm>
            <a:off x="628650" y="1690689"/>
            <a:ext cx="7886700" cy="4351338"/>
          </a:xfrm>
        </p:spPr>
        <p:txBody>
          <a:bodyPr>
            <a:normAutofit/>
          </a:bodyPr>
          <a:lstStyle/>
          <a:p>
            <a:pPr marL="0" lvl="0" indent="0" fontAlgn="base">
              <a:lnSpc>
                <a:spcPct val="100000"/>
              </a:lnSpc>
              <a:spcBef>
                <a:spcPct val="20000"/>
              </a:spcBef>
              <a:spcAft>
                <a:spcPct val="0"/>
              </a:spcAft>
              <a:buNone/>
            </a:pPr>
            <a:r>
              <a:rPr lang="en-US" sz="3200" u="sng" kern="0" dirty="0" smtClean="0">
                <a:latin typeface="Calibri" panose="020F0502020204030204" pitchFamily="34" charset="0"/>
              </a:rPr>
              <a:t>Partnering vs. DRA/DRB</a:t>
            </a:r>
          </a:p>
          <a:p>
            <a:pPr marL="457200" lvl="0" indent="-457200" fontAlgn="base">
              <a:lnSpc>
                <a:spcPct val="100000"/>
              </a:lnSpc>
              <a:spcBef>
                <a:spcPct val="20000"/>
              </a:spcBef>
              <a:spcAft>
                <a:spcPct val="0"/>
              </a:spcAft>
              <a:buBlip>
                <a:blip r:embed="rId3"/>
              </a:buBlip>
            </a:pPr>
            <a:r>
              <a:rPr lang="en-US" sz="2400" kern="0" dirty="0" smtClean="0">
                <a:latin typeface="Calibri" panose="020F0502020204030204" pitchFamily="34" charset="0"/>
              </a:rPr>
              <a:t>DRB/DRA  </a:t>
            </a:r>
            <a:r>
              <a:rPr lang="en-US" sz="2400" kern="0" dirty="0">
                <a:latin typeface="Calibri" panose="020F0502020204030204" pitchFamily="34" charset="0"/>
              </a:rPr>
              <a:t>process is distinct from, but complementary to, the partnering process </a:t>
            </a:r>
            <a:r>
              <a:rPr lang="en-US" sz="2400" kern="0" dirty="0" smtClean="0">
                <a:latin typeface="Calibri" panose="020F0502020204030204" pitchFamily="34" charset="0"/>
              </a:rPr>
              <a:t>(PN </a:t>
            </a:r>
            <a:r>
              <a:rPr lang="en-US" sz="2400" kern="0" dirty="0">
                <a:latin typeface="Calibri" panose="020F0502020204030204" pitchFamily="34" charset="0"/>
              </a:rPr>
              <a:t>108 and 109</a:t>
            </a:r>
            <a:r>
              <a:rPr lang="en-US" sz="2400" kern="0" dirty="0" smtClean="0">
                <a:latin typeface="Calibri" panose="020F0502020204030204" pitchFamily="34" charset="0"/>
              </a:rPr>
              <a:t>).</a:t>
            </a:r>
          </a:p>
          <a:p>
            <a:pPr marL="0" lvl="0" indent="0" fontAlgn="base">
              <a:lnSpc>
                <a:spcPct val="100000"/>
              </a:lnSpc>
              <a:spcBef>
                <a:spcPct val="20000"/>
              </a:spcBef>
              <a:spcAft>
                <a:spcPct val="0"/>
              </a:spcAft>
              <a:buNone/>
            </a:pPr>
            <a:endParaRPr lang="en-US" sz="2400" kern="0" dirty="0">
              <a:latin typeface="Calibri" panose="020F0502020204030204" pitchFamily="34" charset="0"/>
            </a:endParaRPr>
          </a:p>
          <a:p>
            <a:pPr marL="457200" lvl="0" indent="-457200" fontAlgn="base">
              <a:lnSpc>
                <a:spcPct val="100000"/>
              </a:lnSpc>
              <a:spcBef>
                <a:spcPct val="20000"/>
              </a:spcBef>
              <a:spcAft>
                <a:spcPct val="0"/>
              </a:spcAft>
              <a:buBlip>
                <a:blip r:embed="rId3"/>
              </a:buBlip>
            </a:pPr>
            <a:r>
              <a:rPr lang="en-US" sz="2400" kern="0" dirty="0">
                <a:latin typeface="Calibri" panose="020F0502020204030204" pitchFamily="34" charset="0"/>
              </a:rPr>
              <a:t>DRB/DRA process focuses primarily on dispute resolution, with some dispute prevention aspects</a:t>
            </a:r>
            <a:r>
              <a:rPr lang="en-US" sz="2400" kern="0" dirty="0" smtClean="0">
                <a:latin typeface="Calibri" panose="020F0502020204030204" pitchFamily="34" charset="0"/>
              </a:rPr>
              <a:t>.</a:t>
            </a:r>
          </a:p>
          <a:p>
            <a:pPr marL="0" lvl="0" indent="0" fontAlgn="base">
              <a:lnSpc>
                <a:spcPct val="100000"/>
              </a:lnSpc>
              <a:spcBef>
                <a:spcPct val="20000"/>
              </a:spcBef>
              <a:spcAft>
                <a:spcPct val="0"/>
              </a:spcAft>
              <a:buNone/>
            </a:pPr>
            <a:endParaRPr lang="en-US" sz="2400" kern="0" dirty="0">
              <a:latin typeface="Calibri" panose="020F0502020204030204" pitchFamily="34" charset="0"/>
            </a:endParaRPr>
          </a:p>
          <a:p>
            <a:pPr marL="457200" lvl="0" indent="-457200" fontAlgn="base">
              <a:lnSpc>
                <a:spcPct val="100000"/>
              </a:lnSpc>
              <a:spcBef>
                <a:spcPct val="20000"/>
              </a:spcBef>
              <a:spcAft>
                <a:spcPct val="0"/>
              </a:spcAft>
              <a:buBlip>
                <a:blip r:embed="rId3"/>
              </a:buBlip>
            </a:pPr>
            <a:r>
              <a:rPr lang="en-US" sz="2400" kern="0" dirty="0">
                <a:latin typeface="Calibri" panose="020F0502020204030204" pitchFamily="34" charset="0"/>
              </a:rPr>
              <a:t>Partnering focuses more on day-to-day project management issues, problems, and communications.</a:t>
            </a:r>
          </a:p>
          <a:p>
            <a:pPr marL="457200" lvl="1" indent="0" fontAlgn="base">
              <a:lnSpc>
                <a:spcPct val="100000"/>
              </a:lnSpc>
              <a:spcBef>
                <a:spcPct val="20000"/>
              </a:spcBef>
              <a:spcAft>
                <a:spcPct val="0"/>
              </a:spcAft>
              <a:buNone/>
            </a:pPr>
            <a:endParaRPr lang="en-US" kern="0" dirty="0" smtClean="0"/>
          </a:p>
          <a:p>
            <a:pPr marL="0" indent="0" fontAlgn="base">
              <a:lnSpc>
                <a:spcPct val="100000"/>
              </a:lnSpc>
              <a:spcBef>
                <a:spcPct val="20000"/>
              </a:spcBef>
              <a:spcAft>
                <a:spcPct val="0"/>
              </a:spcAft>
              <a:buNone/>
            </a:pPr>
            <a:endParaRPr lang="en-US" sz="3200" kern="0" dirty="0"/>
          </a:p>
        </p:txBody>
      </p:sp>
    </p:spTree>
    <p:extLst>
      <p:ext uri="{BB962C8B-B14F-4D97-AF65-F5344CB8AC3E}">
        <p14:creationId xmlns:p14="http://schemas.microsoft.com/office/powerpoint/2010/main" val="3445688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Partnering</a:t>
            </a:r>
            <a:endParaRPr lang="en-US" b="1" u="sng" dirty="0"/>
          </a:p>
        </p:txBody>
      </p:sp>
      <p:sp>
        <p:nvSpPr>
          <p:cNvPr id="3" name="Content Placeholder 2"/>
          <p:cNvSpPr>
            <a:spLocks noGrp="1"/>
          </p:cNvSpPr>
          <p:nvPr>
            <p:ph idx="1"/>
          </p:nvPr>
        </p:nvSpPr>
        <p:spPr>
          <a:xfrm>
            <a:off x="628650" y="1690689"/>
            <a:ext cx="7886700" cy="4351338"/>
          </a:xfrm>
        </p:spPr>
        <p:txBody>
          <a:bodyPr>
            <a:normAutofit/>
          </a:bodyPr>
          <a:lstStyle/>
          <a:p>
            <a:pPr marL="457200" lvl="1" indent="0" fontAlgn="base">
              <a:lnSpc>
                <a:spcPct val="100000"/>
              </a:lnSpc>
              <a:spcBef>
                <a:spcPct val="20000"/>
              </a:spcBef>
              <a:spcAft>
                <a:spcPct val="0"/>
              </a:spcAft>
              <a:buNone/>
            </a:pPr>
            <a:endParaRPr lang="en-US" kern="0" dirty="0" smtClean="0"/>
          </a:p>
          <a:p>
            <a:pPr marL="0" indent="0" fontAlgn="base">
              <a:lnSpc>
                <a:spcPct val="100000"/>
              </a:lnSpc>
              <a:spcBef>
                <a:spcPct val="20000"/>
              </a:spcBef>
              <a:spcAft>
                <a:spcPct val="0"/>
              </a:spcAft>
              <a:buNone/>
            </a:pPr>
            <a:endParaRPr lang="en-US" sz="3200" kern="0" dirty="0"/>
          </a:p>
        </p:txBody>
      </p:sp>
      <p:pic>
        <p:nvPicPr>
          <p:cNvPr id="4" name="Content Placeholder 7"/>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628650" y="1455806"/>
            <a:ext cx="7886700" cy="41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Oval 4"/>
          <p:cNvSpPr/>
          <p:nvPr/>
        </p:nvSpPr>
        <p:spPr>
          <a:xfrm>
            <a:off x="628650" y="5005718"/>
            <a:ext cx="737590" cy="253497"/>
          </a:xfrm>
          <a:prstGeom prst="ellipse">
            <a:avLst/>
          </a:prstGeom>
          <a:noFill/>
          <a:ln w="28575"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Calibri" panose="020F0502020204030204"/>
              <a:ea typeface="+mn-ea"/>
              <a:cs typeface="+mn-cs"/>
            </a:endParaRPr>
          </a:p>
        </p:txBody>
      </p:sp>
      <p:sp>
        <p:nvSpPr>
          <p:cNvPr id="6" name="Right Arrow 5"/>
          <p:cNvSpPr/>
          <p:nvPr/>
        </p:nvSpPr>
        <p:spPr>
          <a:xfrm>
            <a:off x="225238" y="4971657"/>
            <a:ext cx="381000" cy="295369"/>
          </a:xfrm>
          <a:prstGeom prst="rightArrow">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2195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134533" y="1490008"/>
            <a:ext cx="6874933" cy="1938992"/>
          </a:xfrm>
          <a:prstGeom prst="rect">
            <a:avLst/>
          </a:prstGeom>
          <a:noFill/>
        </p:spPr>
        <p:txBody>
          <a:bodyPr wrap="square" rtlCol="0">
            <a:spAutoFit/>
          </a:bodyPr>
          <a:lstStyle/>
          <a:p>
            <a:pPr algn="ctr"/>
            <a:r>
              <a:rPr lang="en-US" sz="6000" dirty="0" smtClean="0">
                <a:cs typeface="Arial" panose="020B0604020202020204" pitchFamily="34" charset="0"/>
              </a:rPr>
              <a:t>Disputes and Claims</a:t>
            </a:r>
          </a:p>
          <a:p>
            <a:pPr algn="ctr"/>
            <a:r>
              <a:rPr lang="en-US" sz="6000" dirty="0" smtClean="0">
                <a:cs typeface="Arial" panose="020B0604020202020204" pitchFamily="34" charset="0"/>
              </a:rPr>
              <a:t>2015</a:t>
            </a:r>
            <a:endParaRPr lang="en-US" sz="6000" dirty="0">
              <a:cs typeface="Arial" panose="020B0604020202020204" pitchFamily="34" charset="0"/>
            </a:endParaRPr>
          </a:p>
        </p:txBody>
      </p:sp>
    </p:spTree>
    <p:extLst>
      <p:ext uri="{BB962C8B-B14F-4D97-AF65-F5344CB8AC3E}">
        <p14:creationId xmlns:p14="http://schemas.microsoft.com/office/powerpoint/2010/main" val="3305945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134533" y="952185"/>
            <a:ext cx="6874933" cy="4062651"/>
          </a:xfrm>
          <a:prstGeom prst="rect">
            <a:avLst/>
          </a:prstGeom>
          <a:noFill/>
        </p:spPr>
        <p:txBody>
          <a:bodyPr wrap="square" rtlCol="0">
            <a:spAutoFit/>
          </a:bodyPr>
          <a:lstStyle/>
          <a:p>
            <a:pPr algn="ctr"/>
            <a:r>
              <a:rPr lang="en-US" sz="5400" dirty="0" smtClean="0">
                <a:cs typeface="Arial" panose="020B0604020202020204" pitchFamily="34" charset="0"/>
              </a:rPr>
              <a:t>Claims Process</a:t>
            </a:r>
          </a:p>
          <a:p>
            <a:pPr algn="ctr"/>
            <a:endParaRPr lang="en-US" sz="5400" dirty="0" smtClean="0">
              <a:cs typeface="Arial" panose="020B0604020202020204" pitchFamily="34" charset="0"/>
            </a:endParaRPr>
          </a:p>
          <a:p>
            <a:pPr algn="ctr"/>
            <a:r>
              <a:rPr lang="en-US" sz="4800" dirty="0" smtClean="0">
                <a:cs typeface="Arial" panose="020B0604020202020204" pitchFamily="34" charset="0"/>
              </a:rPr>
              <a:t>C&amp;MS 108.02(G)</a:t>
            </a:r>
          </a:p>
          <a:p>
            <a:pPr marL="685800" indent="-685800" algn="ctr">
              <a:buFont typeface="Arial" panose="020B0604020202020204" pitchFamily="34" charset="0"/>
              <a:buChar char="•"/>
            </a:pPr>
            <a:endParaRPr lang="en-US" sz="4800" dirty="0" smtClean="0">
              <a:latin typeface="Arial" panose="020B0604020202020204" pitchFamily="34" charset="0"/>
              <a:cs typeface="Arial" panose="020B0604020202020204" pitchFamily="34" charset="0"/>
            </a:endParaRPr>
          </a:p>
          <a:p>
            <a:pPr algn="ctr"/>
            <a:endParaRPr lang="en-US" sz="5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6037" y="3833407"/>
            <a:ext cx="1691923" cy="1181429"/>
          </a:xfrm>
          <a:prstGeom prst="rect">
            <a:avLst/>
          </a:prstGeom>
        </p:spPr>
      </p:pic>
    </p:spTree>
    <p:extLst>
      <p:ext uri="{BB962C8B-B14F-4D97-AF65-F5344CB8AC3E}">
        <p14:creationId xmlns:p14="http://schemas.microsoft.com/office/powerpoint/2010/main" val="4117823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134533" y="850586"/>
            <a:ext cx="6874933" cy="5539978"/>
          </a:xfrm>
          <a:prstGeom prst="rect">
            <a:avLst/>
          </a:prstGeom>
          <a:noFill/>
        </p:spPr>
        <p:txBody>
          <a:bodyPr wrap="square" rtlCol="0">
            <a:spAutoFit/>
          </a:bodyPr>
          <a:lstStyle/>
          <a:p>
            <a:pPr algn="ctr"/>
            <a:r>
              <a:rPr lang="en-US" sz="5400" dirty="0" smtClean="0">
                <a:cs typeface="Arial" panose="020B0604020202020204" pitchFamily="34" charset="0"/>
              </a:rPr>
              <a:t>Claims Process</a:t>
            </a:r>
          </a:p>
          <a:p>
            <a:pPr algn="ctr"/>
            <a:endParaRPr lang="en-US" sz="5400" dirty="0" smtClean="0">
              <a:cs typeface="Arial" panose="020B0604020202020204" pitchFamily="34" charset="0"/>
            </a:endParaRPr>
          </a:p>
          <a:p>
            <a:r>
              <a:rPr lang="en-US" sz="4800" dirty="0" smtClean="0">
                <a:cs typeface="Arial" panose="020B0604020202020204" pitchFamily="34" charset="0"/>
              </a:rPr>
              <a:t>1 – Project level</a:t>
            </a:r>
          </a:p>
          <a:p>
            <a:r>
              <a:rPr lang="en-US" sz="4800" dirty="0" smtClean="0">
                <a:cs typeface="Arial" panose="020B0604020202020204" pitchFamily="34" charset="0"/>
              </a:rPr>
              <a:t>2 – District Level (DDRC)</a:t>
            </a:r>
          </a:p>
          <a:p>
            <a:r>
              <a:rPr lang="en-US" sz="4800" dirty="0" smtClean="0">
                <a:cs typeface="Arial" panose="020B0604020202020204" pitchFamily="34" charset="0"/>
              </a:rPr>
              <a:t>3 – Central Office (DCB)</a:t>
            </a:r>
          </a:p>
          <a:p>
            <a:pPr marL="685800" indent="-685800" algn="ctr">
              <a:buFont typeface="Arial" panose="020B0604020202020204" pitchFamily="34" charset="0"/>
              <a:buChar char="•"/>
            </a:pPr>
            <a:endParaRPr lang="en-US" sz="4800" dirty="0" smtClean="0">
              <a:latin typeface="Arial" panose="020B0604020202020204" pitchFamily="34" charset="0"/>
              <a:cs typeface="Arial" panose="020B0604020202020204" pitchFamily="34" charset="0"/>
            </a:endParaRPr>
          </a:p>
          <a:p>
            <a:pPr algn="ctr"/>
            <a:endParaRPr lang="en-US"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61651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2" name="Object 1"/>
          <p:cNvGraphicFramePr>
            <a:graphicFrameLocks noChangeAspect="1"/>
          </p:cNvGraphicFramePr>
          <p:nvPr>
            <p:extLst/>
          </p:nvPr>
        </p:nvGraphicFramePr>
        <p:xfrm>
          <a:off x="1025613" y="121002"/>
          <a:ext cx="7092774" cy="5480949"/>
        </p:xfrm>
        <a:graphic>
          <a:graphicData uri="http://schemas.openxmlformats.org/presentationml/2006/ole">
            <mc:AlternateContent xmlns:mc="http://schemas.openxmlformats.org/markup-compatibility/2006">
              <mc:Choice xmlns:v="urn:schemas-microsoft-com:vml" Requires="v">
                <p:oleObj spid="_x0000_s1026" name="Acrobat Document" r:id="rId5" imgW="6035040" imgH="4663359" progId="AcroExch.Document.DC">
                  <p:embed/>
                </p:oleObj>
              </mc:Choice>
              <mc:Fallback>
                <p:oleObj name="Acrobat Document" r:id="rId5" imgW="6035040" imgH="4663359" progId="AcroExch.Document.DC">
                  <p:embed/>
                  <p:pic>
                    <p:nvPicPr>
                      <p:cNvPr id="0" name=""/>
                      <p:cNvPicPr/>
                      <p:nvPr/>
                    </p:nvPicPr>
                    <p:blipFill>
                      <a:blip r:embed="rId6"/>
                      <a:stretch>
                        <a:fillRect/>
                      </a:stretch>
                    </p:blipFill>
                    <p:spPr>
                      <a:xfrm>
                        <a:off x="1025613" y="121002"/>
                        <a:ext cx="7092774" cy="5480949"/>
                      </a:xfrm>
                      <a:prstGeom prst="rect">
                        <a:avLst/>
                      </a:prstGeom>
                    </p:spPr>
                  </p:pic>
                </p:oleObj>
              </mc:Fallback>
            </mc:AlternateContent>
          </a:graphicData>
        </a:graphic>
      </p:graphicFrame>
    </p:spTree>
    <p:extLst>
      <p:ext uri="{BB962C8B-B14F-4D97-AF65-F5344CB8AC3E}">
        <p14:creationId xmlns:p14="http://schemas.microsoft.com/office/powerpoint/2010/main" val="2966915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309510" y="2185212"/>
            <a:ext cx="7834488" cy="2848128"/>
          </a:xfrm>
          <a:prstGeom prst="rect">
            <a:avLst/>
          </a:prstGeom>
          <a:noFill/>
        </p:spPr>
        <p:txBody>
          <a:bodyPr wrap="square" rtlCol="0">
            <a:spAutoFit/>
          </a:bodyPr>
          <a:lstStyle/>
          <a:p>
            <a:pPr marL="685800" indent="-6858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Engineer to Provide Step 2 Docs</a:t>
            </a:r>
          </a:p>
          <a:p>
            <a:pPr marL="685800" indent="-6858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Step 3 Documents - Time Extensions </a:t>
            </a:r>
          </a:p>
          <a:p>
            <a:pPr marL="685800" indent="-6858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Increasing the DCB’s Control of the Hearing</a:t>
            </a:r>
          </a:p>
          <a:p>
            <a:pPr marL="685800" indent="-6858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Step 3 Presentation By Employee</a:t>
            </a:r>
          </a:p>
          <a:p>
            <a:pPr marL="685800" indent="-6858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ADR By Agreement</a:t>
            </a:r>
          </a:p>
          <a:p>
            <a:pPr algn="ctr"/>
            <a:endParaRPr lang="en-US" sz="5400" dirty="0">
              <a:latin typeface="Arial" panose="020B0604020202020204" pitchFamily="34" charset="0"/>
              <a:cs typeface="Arial" panose="020B0604020202020204" pitchFamily="34" charset="0"/>
            </a:endParaRPr>
          </a:p>
        </p:txBody>
      </p:sp>
      <p:sp>
        <p:nvSpPr>
          <p:cNvPr id="5" name="TextBox 4"/>
          <p:cNvSpPr txBox="1"/>
          <p:nvPr/>
        </p:nvSpPr>
        <p:spPr>
          <a:xfrm>
            <a:off x="1309510" y="738663"/>
            <a:ext cx="6524978" cy="707886"/>
          </a:xfrm>
          <a:prstGeom prst="rect">
            <a:avLst/>
          </a:prstGeom>
          <a:noFill/>
        </p:spPr>
        <p:txBody>
          <a:bodyPr wrap="square" rtlCol="0">
            <a:spAutoFit/>
          </a:bodyPr>
          <a:lstStyle/>
          <a:p>
            <a:pPr algn="ctr"/>
            <a:r>
              <a:rPr lang="en-US" sz="4000" dirty="0" smtClean="0"/>
              <a:t>C&amp;MS Changes for 2016</a:t>
            </a:r>
            <a:endParaRPr lang="en-US" sz="4000" dirty="0"/>
          </a:p>
        </p:txBody>
      </p:sp>
    </p:spTree>
    <p:extLst>
      <p:ext uri="{BB962C8B-B14F-4D97-AF65-F5344CB8AC3E}">
        <p14:creationId xmlns:p14="http://schemas.microsoft.com/office/powerpoint/2010/main" val="36183579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134533" y="850586"/>
            <a:ext cx="6874933" cy="3323987"/>
          </a:xfrm>
          <a:prstGeom prst="rect">
            <a:avLst/>
          </a:prstGeom>
          <a:noFill/>
        </p:spPr>
        <p:txBody>
          <a:bodyPr wrap="square" rtlCol="0">
            <a:spAutoFit/>
          </a:bodyPr>
          <a:lstStyle/>
          <a:p>
            <a:pPr algn="ctr"/>
            <a:r>
              <a:rPr lang="en-US" sz="5400" dirty="0" smtClean="0">
                <a:cs typeface="Arial" panose="020B0604020202020204" pitchFamily="34" charset="0"/>
              </a:rPr>
              <a:t>Step Two (DDRC) </a:t>
            </a:r>
          </a:p>
          <a:p>
            <a:pPr algn="ctr"/>
            <a:endParaRPr lang="en-US" sz="5400" dirty="0" smtClean="0">
              <a:cs typeface="Arial" panose="020B0604020202020204" pitchFamily="34" charset="0"/>
            </a:endParaRPr>
          </a:p>
          <a:p>
            <a:pPr marL="685800" indent="-685800" algn="ctr">
              <a:buFont typeface="Arial" panose="020B0604020202020204" pitchFamily="34" charset="0"/>
              <a:buChar char="•"/>
            </a:pPr>
            <a:endParaRPr lang="en-US" sz="4800" dirty="0" smtClean="0">
              <a:latin typeface="Arial" panose="020B0604020202020204" pitchFamily="34" charset="0"/>
              <a:cs typeface="Arial" panose="020B0604020202020204" pitchFamily="34" charset="0"/>
            </a:endParaRPr>
          </a:p>
          <a:p>
            <a:pPr algn="ctr"/>
            <a:endParaRPr lang="en-US" sz="5400"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nvPr>
        </p:nvGraphicFramePr>
        <p:xfrm>
          <a:off x="1134658" y="850586"/>
          <a:ext cx="6874808" cy="4351348"/>
        </p:xfrm>
        <a:graphic>
          <a:graphicData uri="http://schemas.openxmlformats.org/drawingml/2006/table">
            <a:tbl>
              <a:tblPr firstRow="1" firstCol="1" bandRow="1">
                <a:tableStyleId>{5C22544A-7EE6-4342-B048-85BDC9FD1C3A}</a:tableStyleId>
              </a:tblPr>
              <a:tblGrid>
                <a:gridCol w="808829"/>
                <a:gridCol w="1330053"/>
                <a:gridCol w="1928673"/>
                <a:gridCol w="1282278"/>
                <a:gridCol w="1524975"/>
              </a:tblGrid>
              <a:tr h="145045">
                <a:tc>
                  <a:txBody>
                    <a:bodyPr/>
                    <a:lstStyle/>
                    <a:p>
                      <a:pPr marL="0" marR="0" algn="ctr">
                        <a:lnSpc>
                          <a:spcPct val="115000"/>
                        </a:lnSpc>
                        <a:spcBef>
                          <a:spcPts val="0"/>
                        </a:spcBef>
                        <a:spcAft>
                          <a:spcPts val="0"/>
                        </a:spcAft>
                      </a:pPr>
                      <a:r>
                        <a:rPr lang="en-US" sz="800" dirty="0">
                          <a:effectLst/>
                        </a:rPr>
                        <a:t>Dispute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gn="ctr">
                        <a:lnSpc>
                          <a:spcPct val="115000"/>
                        </a:lnSpc>
                        <a:spcBef>
                          <a:spcPts val="0"/>
                        </a:spcBef>
                        <a:spcAft>
                          <a:spcPts val="0"/>
                        </a:spcAft>
                      </a:pPr>
                      <a:r>
                        <a:rPr lang="en-US" sz="800">
                          <a:effectLst/>
                        </a:rPr>
                        <a:t>County/Route/Section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gn="ctr">
                        <a:lnSpc>
                          <a:spcPct val="115000"/>
                        </a:lnSpc>
                        <a:spcBef>
                          <a:spcPts val="0"/>
                        </a:spcBef>
                        <a:spcAft>
                          <a:spcPts val="0"/>
                        </a:spcAft>
                      </a:pPr>
                      <a:r>
                        <a:rPr lang="en-US" sz="800">
                          <a:effectLst/>
                        </a:rPr>
                        <a:t>Contractor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gn="ctr">
                        <a:lnSpc>
                          <a:spcPct val="115000"/>
                        </a:lnSpc>
                        <a:spcBef>
                          <a:spcPts val="0"/>
                        </a:spcBef>
                        <a:spcAft>
                          <a:spcPts val="0"/>
                        </a:spcAft>
                      </a:pPr>
                      <a:r>
                        <a:rPr lang="en-US" sz="800">
                          <a:effectLst/>
                        </a:rPr>
                        <a:t>Step 2 Meeting Date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gn="ctr">
                        <a:lnSpc>
                          <a:spcPct val="115000"/>
                        </a:lnSpc>
                        <a:spcBef>
                          <a:spcPts val="0"/>
                        </a:spcBef>
                        <a:spcAft>
                          <a:spcPts val="0"/>
                        </a:spcAft>
                      </a:pPr>
                      <a:r>
                        <a:rPr lang="en-US" sz="800">
                          <a:effectLst/>
                        </a:rPr>
                        <a:t>Dispute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r>
              <a:tr h="145045">
                <a:tc>
                  <a:txBody>
                    <a:bodyPr/>
                    <a:lstStyle/>
                    <a:p>
                      <a:pPr marL="0" marR="0">
                        <a:lnSpc>
                          <a:spcPct val="115000"/>
                        </a:lnSpc>
                        <a:spcBef>
                          <a:spcPts val="0"/>
                        </a:spcBef>
                        <a:spcAft>
                          <a:spcPts val="0"/>
                        </a:spcAft>
                      </a:pPr>
                      <a:r>
                        <a:rPr lang="en-US" sz="800">
                          <a:effectLst/>
                        </a:rPr>
                        <a:t>01-148010-03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HAN-75-3.22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Becdir Construction Co.</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1/18/15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MOT/Project Suspension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r>
              <a:tr h="145045">
                <a:tc>
                  <a:txBody>
                    <a:bodyPr/>
                    <a:lstStyle/>
                    <a:p>
                      <a:pPr marL="0" marR="0">
                        <a:lnSpc>
                          <a:spcPct val="115000"/>
                        </a:lnSpc>
                        <a:spcBef>
                          <a:spcPts val="0"/>
                        </a:spcBef>
                        <a:spcAft>
                          <a:spcPts val="0"/>
                        </a:spcAft>
                      </a:pPr>
                      <a:r>
                        <a:rPr lang="en-US" sz="800">
                          <a:effectLst/>
                        </a:rPr>
                        <a:t>02-130027-01/8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OTT-2-25.05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The Beaver Construction Co.</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11/3/15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#8 Barrier Grout Mix Design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r>
              <a:tr h="145045">
                <a:tc>
                  <a:txBody>
                    <a:bodyPr/>
                    <a:lstStyle/>
                    <a:p>
                      <a:pPr marL="0" marR="0">
                        <a:lnSpc>
                          <a:spcPct val="115000"/>
                        </a:lnSpc>
                        <a:spcBef>
                          <a:spcPts val="0"/>
                        </a:spcBef>
                        <a:spcAft>
                          <a:spcPts val="0"/>
                        </a:spcAft>
                      </a:pPr>
                      <a:r>
                        <a:rPr lang="en-US" sz="800">
                          <a:effectLst/>
                        </a:rPr>
                        <a:t>02-130395-03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LUC-65-5.35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Atsalis Bros. Painting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1/6/15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Winter Bridge Painting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r>
              <a:tr h="145045">
                <a:tc>
                  <a:txBody>
                    <a:bodyPr/>
                    <a:lstStyle/>
                    <a:p>
                      <a:pPr marL="0" marR="0">
                        <a:lnSpc>
                          <a:spcPct val="115000"/>
                        </a:lnSpc>
                        <a:spcBef>
                          <a:spcPts val="0"/>
                        </a:spcBef>
                        <a:spcAft>
                          <a:spcPts val="0"/>
                        </a:spcAft>
                      </a:pPr>
                      <a:r>
                        <a:rPr lang="en-US" sz="800">
                          <a:effectLst/>
                        </a:rPr>
                        <a:t>02-140032-01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WOO-475-0214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Gerken Paving, Inc.</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4/14/15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Temporary overhang falsework</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r>
              <a:tr h="145045">
                <a:tc>
                  <a:txBody>
                    <a:bodyPr/>
                    <a:lstStyle/>
                    <a:p>
                      <a:pPr marL="0" marR="0">
                        <a:lnSpc>
                          <a:spcPct val="115000"/>
                        </a:lnSpc>
                        <a:spcBef>
                          <a:spcPts val="0"/>
                        </a:spcBef>
                        <a:spcAft>
                          <a:spcPts val="0"/>
                        </a:spcAft>
                      </a:pPr>
                      <a:r>
                        <a:rPr lang="en-US" sz="800">
                          <a:effectLst/>
                        </a:rPr>
                        <a:t>02-140170-01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WOO-75-10.61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Kokosing Construction Co.</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Blended Unit Prices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r>
              <a:tr h="145045">
                <a:tc>
                  <a:txBody>
                    <a:bodyPr/>
                    <a:lstStyle/>
                    <a:p>
                      <a:pPr marL="0" marR="0">
                        <a:lnSpc>
                          <a:spcPct val="115000"/>
                        </a:lnSpc>
                        <a:spcBef>
                          <a:spcPts val="0"/>
                        </a:spcBef>
                        <a:spcAft>
                          <a:spcPts val="0"/>
                        </a:spcAft>
                      </a:pPr>
                      <a:r>
                        <a:rPr lang="en-US" sz="800">
                          <a:effectLst/>
                        </a:rPr>
                        <a:t>02-140268-01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WOO-75-2.75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Kokosing Construction Co.</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Tack Coat Base Course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r>
              <a:tr h="145045">
                <a:tc>
                  <a:txBody>
                    <a:bodyPr/>
                    <a:lstStyle/>
                    <a:p>
                      <a:pPr marL="0" marR="0">
                        <a:lnSpc>
                          <a:spcPct val="115000"/>
                        </a:lnSpc>
                        <a:spcBef>
                          <a:spcPts val="0"/>
                        </a:spcBef>
                        <a:spcAft>
                          <a:spcPts val="0"/>
                        </a:spcAft>
                      </a:pPr>
                      <a:r>
                        <a:rPr lang="en-US" sz="800">
                          <a:effectLst/>
                        </a:rPr>
                        <a:t>02-143000-01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HAN/WOO-75-18.92/0.00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Miller Brothers Const.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9/4/15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48” Conduit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r>
              <a:tr h="145045">
                <a:tc>
                  <a:txBody>
                    <a:bodyPr/>
                    <a:lstStyle/>
                    <a:p>
                      <a:pPr marL="0" marR="0">
                        <a:lnSpc>
                          <a:spcPct val="115000"/>
                        </a:lnSpc>
                        <a:spcBef>
                          <a:spcPts val="0"/>
                        </a:spcBef>
                        <a:spcAft>
                          <a:spcPts val="0"/>
                        </a:spcAft>
                      </a:pPr>
                      <a:r>
                        <a:rPr lang="en-US" sz="800">
                          <a:effectLst/>
                        </a:rPr>
                        <a:t>03-130001-01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LOR-58-7.36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The Beaver Construction Co.</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8/17/15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Distorted Deck Plates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r>
              <a:tr h="290089">
                <a:tc>
                  <a:txBody>
                    <a:bodyPr/>
                    <a:lstStyle/>
                    <a:p>
                      <a:pPr marL="0" marR="0">
                        <a:lnSpc>
                          <a:spcPct val="115000"/>
                        </a:lnSpc>
                        <a:spcBef>
                          <a:spcPts val="0"/>
                        </a:spcBef>
                        <a:spcAft>
                          <a:spcPts val="0"/>
                        </a:spcAft>
                      </a:pPr>
                      <a:r>
                        <a:rPr lang="en-US" sz="800">
                          <a:effectLst/>
                        </a:rPr>
                        <a:t>04-143005-01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SUM-271-12.47/SUM-82-3.93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Great Lakes Construction Co.</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withdrawn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Payment for SWPPP</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r>
              <a:tr h="435134">
                <a:tc>
                  <a:txBody>
                    <a:bodyPr/>
                    <a:lstStyle/>
                    <a:p>
                      <a:pPr marL="0" marR="0">
                        <a:lnSpc>
                          <a:spcPct val="115000"/>
                        </a:lnSpc>
                        <a:spcBef>
                          <a:spcPts val="0"/>
                        </a:spcBef>
                        <a:spcAft>
                          <a:spcPts val="0"/>
                        </a:spcAft>
                      </a:pPr>
                      <a:r>
                        <a:rPr lang="en-US" sz="800">
                          <a:effectLst/>
                        </a:rPr>
                        <a:t>04-143005-02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SUM-271-12.47/SUM-82-3.93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Great Lakes Construction Co.</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Settled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Railroad Steel Erection Redesign/Delay - Settled for $136,907</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r>
              <a:tr h="145045">
                <a:tc>
                  <a:txBody>
                    <a:bodyPr/>
                    <a:lstStyle/>
                    <a:p>
                      <a:pPr marL="0" marR="0">
                        <a:lnSpc>
                          <a:spcPct val="115000"/>
                        </a:lnSpc>
                        <a:spcBef>
                          <a:spcPts val="0"/>
                        </a:spcBef>
                        <a:spcAft>
                          <a:spcPts val="0"/>
                        </a:spcAft>
                      </a:pPr>
                      <a:r>
                        <a:rPr lang="en-US" sz="800">
                          <a:effectLst/>
                        </a:rPr>
                        <a:t>04-138033-01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SUM-271-2.33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Anthony Allega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11/30/15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Girder Line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r>
              <a:tr h="145045">
                <a:tc>
                  <a:txBody>
                    <a:bodyPr/>
                    <a:lstStyle/>
                    <a:p>
                      <a:pPr marL="0" marR="0">
                        <a:lnSpc>
                          <a:spcPct val="115000"/>
                        </a:lnSpc>
                        <a:spcBef>
                          <a:spcPts val="0"/>
                        </a:spcBef>
                        <a:spcAft>
                          <a:spcPts val="0"/>
                        </a:spcAft>
                      </a:pPr>
                      <a:r>
                        <a:rPr lang="en-US" sz="800">
                          <a:effectLst/>
                        </a:rPr>
                        <a:t>06-120541-02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PIC-762-11.18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Fechko Excavating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2/24/15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Delay Claim/Liquidated Damages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r>
              <a:tr h="145045">
                <a:tc>
                  <a:txBody>
                    <a:bodyPr/>
                    <a:lstStyle/>
                    <a:p>
                      <a:pPr marL="0" marR="0">
                        <a:lnSpc>
                          <a:spcPct val="115000"/>
                        </a:lnSpc>
                        <a:spcBef>
                          <a:spcPts val="0"/>
                        </a:spcBef>
                        <a:spcAft>
                          <a:spcPts val="0"/>
                        </a:spcAft>
                      </a:pPr>
                      <a:r>
                        <a:rPr lang="en-US" sz="800">
                          <a:effectLst/>
                        </a:rPr>
                        <a:t>06-130402-01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FRA-23-22.23</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Ruhlin/Igel JV</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1/30/15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Over Break on Shale Excavation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r>
              <a:tr h="145045">
                <a:tc>
                  <a:txBody>
                    <a:bodyPr/>
                    <a:lstStyle/>
                    <a:p>
                      <a:pPr marL="0" marR="0">
                        <a:lnSpc>
                          <a:spcPct val="115000"/>
                        </a:lnSpc>
                        <a:spcBef>
                          <a:spcPts val="0"/>
                        </a:spcBef>
                        <a:spcAft>
                          <a:spcPts val="0"/>
                        </a:spcAft>
                      </a:pPr>
                      <a:r>
                        <a:rPr lang="en-US" sz="800">
                          <a:effectLst/>
                        </a:rPr>
                        <a:t>06-133006-02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FRA-270-52.72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Complete General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4/27/15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Asphalt Pavement  mill steps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r>
              <a:tr h="145045">
                <a:tc>
                  <a:txBody>
                    <a:bodyPr/>
                    <a:lstStyle/>
                    <a:p>
                      <a:pPr marL="0" marR="0">
                        <a:lnSpc>
                          <a:spcPct val="115000"/>
                        </a:lnSpc>
                        <a:spcBef>
                          <a:spcPts val="0"/>
                        </a:spcBef>
                        <a:spcAft>
                          <a:spcPts val="0"/>
                        </a:spcAft>
                      </a:pPr>
                      <a:r>
                        <a:rPr lang="en-US" sz="800">
                          <a:effectLst/>
                        </a:rPr>
                        <a:t>08-120599-01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HAM-75-2.30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Kokosing Construction Co.</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dirty="0">
                          <a:effectLst/>
                        </a:rPr>
                        <a:t>3/3/15</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Delay/Constructability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r>
              <a:tr h="145045">
                <a:tc>
                  <a:txBody>
                    <a:bodyPr/>
                    <a:lstStyle/>
                    <a:p>
                      <a:pPr marL="0" marR="0">
                        <a:lnSpc>
                          <a:spcPct val="115000"/>
                        </a:lnSpc>
                        <a:spcBef>
                          <a:spcPts val="0"/>
                        </a:spcBef>
                        <a:spcAft>
                          <a:spcPts val="0"/>
                        </a:spcAft>
                      </a:pPr>
                      <a:r>
                        <a:rPr lang="en-US" sz="800">
                          <a:effectLst/>
                        </a:rPr>
                        <a:t>09-143018-01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HIG-County Bridge 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E.L. Robinson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Bridge Footing Design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r>
              <a:tr h="145045">
                <a:tc>
                  <a:txBody>
                    <a:bodyPr/>
                    <a:lstStyle/>
                    <a:p>
                      <a:pPr marL="0" marR="0">
                        <a:lnSpc>
                          <a:spcPct val="115000"/>
                        </a:lnSpc>
                        <a:spcBef>
                          <a:spcPts val="0"/>
                        </a:spcBef>
                        <a:spcAft>
                          <a:spcPts val="0"/>
                        </a:spcAft>
                      </a:pPr>
                      <a:r>
                        <a:rPr lang="en-US" sz="800">
                          <a:effectLst/>
                        </a:rPr>
                        <a:t>09-110628-01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LAW- Ironton Russell Bridge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Brayman Const.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1/21/15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Anchor Box Distortion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r>
              <a:tr h="145045">
                <a:tc>
                  <a:txBody>
                    <a:bodyPr/>
                    <a:lstStyle/>
                    <a:p>
                      <a:pPr marL="0" marR="0">
                        <a:lnSpc>
                          <a:spcPct val="115000"/>
                        </a:lnSpc>
                        <a:spcBef>
                          <a:spcPts val="0"/>
                        </a:spcBef>
                        <a:spcAft>
                          <a:spcPts val="0"/>
                        </a:spcAft>
                      </a:pPr>
                      <a:r>
                        <a:rPr lang="en-US" sz="800">
                          <a:effectLst/>
                        </a:rPr>
                        <a:t>09-140078-01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LAW- -75.46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Complete General Construction Co.</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1/12/16</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r>
              <a:tr h="145045">
                <a:tc>
                  <a:txBody>
                    <a:bodyPr/>
                    <a:lstStyle/>
                    <a:p>
                      <a:pPr marL="0" marR="0">
                        <a:lnSpc>
                          <a:spcPct val="115000"/>
                        </a:lnSpc>
                        <a:spcBef>
                          <a:spcPts val="0"/>
                        </a:spcBef>
                        <a:spcAft>
                          <a:spcPts val="0"/>
                        </a:spcAft>
                      </a:pPr>
                      <a:r>
                        <a:rPr lang="en-US" sz="800">
                          <a:effectLst/>
                        </a:rPr>
                        <a:t>10-130508-01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WAS-Training Annex Bldg.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21</a:t>
                      </a:r>
                      <a:r>
                        <a:rPr lang="en-US" sz="800" baseline="30000">
                          <a:effectLst/>
                        </a:rPr>
                        <a:t>st</a:t>
                      </a:r>
                      <a:r>
                        <a:rPr lang="en-US" sz="800">
                          <a:effectLst/>
                        </a:rPr>
                        <a:t> Century Concrete Construction, Inc.</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7/28/15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Liquidated Damg/Extra Work</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r>
              <a:tr h="145045">
                <a:tc>
                  <a:txBody>
                    <a:bodyPr/>
                    <a:lstStyle/>
                    <a:p>
                      <a:pPr marL="0" marR="0">
                        <a:lnSpc>
                          <a:spcPct val="115000"/>
                        </a:lnSpc>
                        <a:spcBef>
                          <a:spcPts val="0"/>
                        </a:spcBef>
                        <a:spcAft>
                          <a:spcPts val="0"/>
                        </a:spcAft>
                      </a:pPr>
                      <a:r>
                        <a:rPr lang="en-US" sz="800">
                          <a:effectLst/>
                        </a:rPr>
                        <a:t>10-140113-01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HOC-664-16.18/16.30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Cross Roads Construction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3/3/15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Changed subsurface cond.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r>
              <a:tr h="145045">
                <a:tc>
                  <a:txBody>
                    <a:bodyPr/>
                    <a:lstStyle/>
                    <a:p>
                      <a:pPr marL="0" marR="0">
                        <a:lnSpc>
                          <a:spcPct val="115000"/>
                        </a:lnSpc>
                        <a:spcBef>
                          <a:spcPts val="0"/>
                        </a:spcBef>
                        <a:spcAft>
                          <a:spcPts val="0"/>
                        </a:spcAft>
                      </a:pPr>
                      <a:r>
                        <a:rPr lang="en-US" sz="800">
                          <a:effectLst/>
                        </a:rPr>
                        <a:t>12-130151-01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CUY-87-4.24, Parts 1-2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Great Lakes Construction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6/29/15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NonPerf Cofferdam/Bracing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r>
              <a:tr h="145045">
                <a:tc>
                  <a:txBody>
                    <a:bodyPr/>
                    <a:lstStyle/>
                    <a:p>
                      <a:pPr marL="0" marR="0">
                        <a:lnSpc>
                          <a:spcPct val="115000"/>
                        </a:lnSpc>
                        <a:spcBef>
                          <a:spcPts val="0"/>
                        </a:spcBef>
                        <a:spcAft>
                          <a:spcPts val="0"/>
                        </a:spcAft>
                      </a:pPr>
                      <a:r>
                        <a:rPr lang="en-US" sz="800">
                          <a:effectLst/>
                        </a:rPr>
                        <a:t>12-145003-01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CUY-237-8.24</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Perk Company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2/9/15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Water &amp; Monument Box $ Adj.</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r>
              <a:tr h="145045">
                <a:tc>
                  <a:txBody>
                    <a:bodyPr/>
                    <a:lstStyle/>
                    <a:p>
                      <a:pPr marL="0" marR="0">
                        <a:lnSpc>
                          <a:spcPct val="115000"/>
                        </a:lnSpc>
                        <a:spcBef>
                          <a:spcPts val="0"/>
                        </a:spcBef>
                        <a:spcAft>
                          <a:spcPts val="0"/>
                        </a:spcAft>
                      </a:pPr>
                      <a:r>
                        <a:rPr lang="en-US" sz="800">
                          <a:effectLst/>
                        </a:rPr>
                        <a:t>12-15000-01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CUY- Chagrin Falls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Anthony Allega Cement Contractors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6/11/15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Underdrain Fill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r>
              <a:tr h="145045">
                <a:tc>
                  <a:txBody>
                    <a:bodyPr/>
                    <a:lstStyle/>
                    <a:p>
                      <a:pPr marL="0" marR="0">
                        <a:lnSpc>
                          <a:spcPct val="115000"/>
                        </a:lnSpc>
                        <a:spcBef>
                          <a:spcPts val="0"/>
                        </a:spcBef>
                        <a:spcAft>
                          <a:spcPts val="0"/>
                        </a:spcAft>
                      </a:pPr>
                      <a:r>
                        <a:rPr lang="en-US" sz="800">
                          <a:effectLst/>
                        </a:rPr>
                        <a:t>12-140473-01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CUY-Canal Rd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Great Lakes Construction Co.</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Micropile differing site cond.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r>
              <a:tr h="145045">
                <a:tc>
                  <a:txBody>
                    <a:bodyPr/>
                    <a:lstStyle/>
                    <a:p>
                      <a:pPr marL="0" marR="0">
                        <a:lnSpc>
                          <a:spcPct val="115000"/>
                        </a:lnSpc>
                        <a:spcBef>
                          <a:spcPts val="0"/>
                        </a:spcBef>
                        <a:spcAft>
                          <a:spcPts val="0"/>
                        </a:spcAft>
                      </a:pPr>
                      <a:r>
                        <a:rPr lang="en-US" sz="800">
                          <a:effectLst/>
                        </a:rPr>
                        <a:t>12-110499-01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CUY-90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Anthony Allega Cement Contractors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10/29/15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Repair to Parapet Epoxy sealer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r>
              <a:tr h="145045">
                <a:tc>
                  <a:txBody>
                    <a:bodyPr/>
                    <a:lstStyle/>
                    <a:p>
                      <a:pPr marL="0" marR="0">
                        <a:lnSpc>
                          <a:spcPct val="115000"/>
                        </a:lnSpc>
                        <a:spcBef>
                          <a:spcPts val="0"/>
                        </a:spcBef>
                        <a:spcAft>
                          <a:spcPts val="0"/>
                        </a:spcAft>
                      </a:pPr>
                      <a:r>
                        <a:rPr lang="en-US" sz="800">
                          <a:effectLst/>
                        </a:rPr>
                        <a:t>12-140540-01</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CUY-IR71-12.45</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Cosmos Industrial Services, Inc.</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lnSpc>
                          <a:spcPct val="115000"/>
                        </a:lnSpc>
                        <a:spcBef>
                          <a:spcPts val="0"/>
                        </a:spcBef>
                        <a:spcAft>
                          <a:spcPts val="0"/>
                        </a:spcAft>
                      </a:pPr>
                      <a:r>
                        <a:rPr lang="en-US" sz="800" dirty="0">
                          <a:effectLst/>
                        </a:rPr>
                        <a:t>Interpret 511.14 curing/loading</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r>
            </a:tbl>
          </a:graphicData>
        </a:graphic>
      </p:graphicFrame>
      <p:sp>
        <p:nvSpPr>
          <p:cNvPr id="5" name="TextBox 4"/>
          <p:cNvSpPr txBox="1"/>
          <p:nvPr/>
        </p:nvSpPr>
        <p:spPr>
          <a:xfrm>
            <a:off x="1275644" y="417689"/>
            <a:ext cx="6524978" cy="369332"/>
          </a:xfrm>
          <a:prstGeom prst="rect">
            <a:avLst/>
          </a:prstGeom>
          <a:noFill/>
        </p:spPr>
        <p:txBody>
          <a:bodyPr wrap="square" rtlCol="0">
            <a:spAutoFit/>
          </a:bodyPr>
          <a:lstStyle/>
          <a:p>
            <a:pPr algn="ctr"/>
            <a:r>
              <a:rPr lang="en-US" dirty="0" smtClean="0"/>
              <a:t>Step Two Meetings (DDRC) - 2015</a:t>
            </a:r>
            <a:endParaRPr lang="en-US" dirty="0"/>
          </a:p>
        </p:txBody>
      </p:sp>
    </p:spTree>
    <p:extLst>
      <p:ext uri="{BB962C8B-B14F-4D97-AF65-F5344CB8AC3E}">
        <p14:creationId xmlns:p14="http://schemas.microsoft.com/office/powerpoint/2010/main" val="10200189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134533" y="1859339"/>
            <a:ext cx="6874933" cy="3877985"/>
          </a:xfrm>
          <a:prstGeom prst="rect">
            <a:avLst/>
          </a:prstGeom>
          <a:noFill/>
        </p:spPr>
        <p:txBody>
          <a:bodyPr wrap="square" rtlCol="0">
            <a:spAutoFit/>
          </a:bodyPr>
          <a:lstStyle/>
          <a:p>
            <a:pPr marL="685800" indent="-6858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12 New Claims Filed </a:t>
            </a:r>
            <a:r>
              <a:rPr lang="en-US" sz="2000" dirty="0" smtClean="0">
                <a:latin typeface="Arial" panose="020B0604020202020204" pitchFamily="34" charset="0"/>
                <a:cs typeface="Arial" panose="020B0604020202020204" pitchFamily="34" charset="0"/>
              </a:rPr>
              <a:t>(5 from 2014)</a:t>
            </a:r>
          </a:p>
          <a:p>
            <a:pPr marL="685800" indent="-6858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8 DCB Hearings</a:t>
            </a:r>
          </a:p>
          <a:p>
            <a:pPr marL="685800" indent="-6858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3 Mediations</a:t>
            </a:r>
          </a:p>
          <a:p>
            <a:pPr marL="685800" indent="-6858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4 Dropped/Settled</a:t>
            </a:r>
          </a:p>
          <a:p>
            <a:pPr marL="685800" indent="-6858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2 Pending</a:t>
            </a:r>
          </a:p>
          <a:p>
            <a:pPr marL="685800" indent="-6858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2 Filed in 2016</a:t>
            </a:r>
          </a:p>
          <a:p>
            <a:pPr algn="ctr"/>
            <a:endParaRPr lang="en-US" sz="5400" dirty="0">
              <a:latin typeface="Arial" panose="020B0604020202020204" pitchFamily="34" charset="0"/>
              <a:cs typeface="Arial" panose="020B0604020202020204" pitchFamily="34" charset="0"/>
            </a:endParaRPr>
          </a:p>
        </p:txBody>
      </p:sp>
      <p:sp>
        <p:nvSpPr>
          <p:cNvPr id="5" name="TextBox 4"/>
          <p:cNvSpPr txBox="1"/>
          <p:nvPr/>
        </p:nvSpPr>
        <p:spPr>
          <a:xfrm>
            <a:off x="1309510" y="738663"/>
            <a:ext cx="6524978" cy="707886"/>
          </a:xfrm>
          <a:prstGeom prst="rect">
            <a:avLst/>
          </a:prstGeom>
          <a:noFill/>
        </p:spPr>
        <p:txBody>
          <a:bodyPr wrap="square" rtlCol="0">
            <a:spAutoFit/>
          </a:bodyPr>
          <a:lstStyle/>
          <a:p>
            <a:pPr algn="ctr"/>
            <a:r>
              <a:rPr lang="en-US" sz="4000" dirty="0" smtClean="0"/>
              <a:t>Step Three Hearings (DCB)</a:t>
            </a:r>
            <a:endParaRPr lang="en-US" sz="4000" dirty="0"/>
          </a:p>
        </p:txBody>
      </p:sp>
    </p:spTree>
    <p:extLst>
      <p:ext uri="{BB962C8B-B14F-4D97-AF65-F5344CB8AC3E}">
        <p14:creationId xmlns:p14="http://schemas.microsoft.com/office/powerpoint/2010/main" val="1379879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Partnering</a:t>
            </a:r>
            <a:endParaRPr lang="en-US" b="1" u="sng" dirty="0"/>
          </a:p>
        </p:txBody>
      </p:sp>
      <p:sp>
        <p:nvSpPr>
          <p:cNvPr id="3" name="Content Placeholder 2"/>
          <p:cNvSpPr>
            <a:spLocks noGrp="1"/>
          </p:cNvSpPr>
          <p:nvPr>
            <p:ph idx="1"/>
          </p:nvPr>
        </p:nvSpPr>
        <p:spPr>
          <a:xfrm>
            <a:off x="628649" y="1690689"/>
            <a:ext cx="8079415" cy="4351338"/>
          </a:xfrm>
        </p:spPr>
        <p:txBody>
          <a:bodyPr>
            <a:normAutofit/>
          </a:bodyPr>
          <a:lstStyle/>
          <a:p>
            <a:pPr marL="0" indent="0">
              <a:buNone/>
            </a:pPr>
            <a:r>
              <a:rPr lang="en-US" sz="3200" u="sng" dirty="0" smtClean="0"/>
              <a:t>AGENDA</a:t>
            </a:r>
          </a:p>
          <a:p>
            <a:pPr marL="457200" lvl="0" indent="-457200" fontAlgn="base">
              <a:lnSpc>
                <a:spcPct val="100000"/>
              </a:lnSpc>
              <a:spcBef>
                <a:spcPct val="20000"/>
              </a:spcBef>
              <a:spcAft>
                <a:spcPct val="0"/>
              </a:spcAft>
              <a:buBlip>
                <a:blip r:embed="rId2"/>
              </a:buBlip>
            </a:pPr>
            <a:r>
              <a:rPr lang="en-US" sz="3200" kern="0" dirty="0">
                <a:latin typeface="Calibri" panose="020F0502020204030204" pitchFamily="34" charset="0"/>
              </a:rPr>
              <a:t>Partnering </a:t>
            </a:r>
            <a:r>
              <a:rPr lang="en-US" sz="3200" kern="0" dirty="0" smtClean="0">
                <a:latin typeface="Calibri" panose="020F0502020204030204" pitchFamily="34" charset="0"/>
              </a:rPr>
              <a:t>Process</a:t>
            </a:r>
            <a:endParaRPr lang="en-US" sz="3200" kern="0" dirty="0">
              <a:latin typeface="Calibri" panose="020F0502020204030204" pitchFamily="34" charset="0"/>
            </a:endParaRPr>
          </a:p>
          <a:p>
            <a:pPr marL="457200" lvl="0" indent="-457200" fontAlgn="base">
              <a:lnSpc>
                <a:spcPct val="100000"/>
              </a:lnSpc>
              <a:spcBef>
                <a:spcPct val="20000"/>
              </a:spcBef>
              <a:spcAft>
                <a:spcPct val="0"/>
              </a:spcAft>
              <a:buBlip>
                <a:blip r:embed="rId2"/>
              </a:buBlip>
            </a:pPr>
            <a:r>
              <a:rPr lang="en-US" sz="3200" kern="0" dirty="0" smtClean="0">
                <a:latin typeface="Calibri" panose="020F0502020204030204" pitchFamily="34" charset="0"/>
              </a:rPr>
              <a:t>Specifications</a:t>
            </a:r>
            <a:endParaRPr lang="en-US" sz="3200" kern="0" dirty="0">
              <a:latin typeface="Calibri" panose="020F0502020204030204" pitchFamily="34" charset="0"/>
            </a:endParaRPr>
          </a:p>
          <a:p>
            <a:pPr marL="742950" lvl="1" indent="-285750" fontAlgn="base">
              <a:lnSpc>
                <a:spcPct val="100000"/>
              </a:lnSpc>
              <a:spcBef>
                <a:spcPct val="20000"/>
              </a:spcBef>
              <a:spcAft>
                <a:spcPct val="0"/>
              </a:spcAft>
              <a:buBlip>
                <a:blip r:embed="rId2"/>
              </a:buBlip>
            </a:pPr>
            <a:r>
              <a:rPr lang="en-US" sz="3200" kern="0" dirty="0" smtClean="0">
                <a:latin typeface="Calibri" panose="020F0502020204030204" pitchFamily="34" charset="0"/>
              </a:rPr>
              <a:t>108.02: Self-Facilitated Partnering</a:t>
            </a:r>
            <a:endParaRPr lang="en-US" sz="3200" kern="0" dirty="0">
              <a:latin typeface="Calibri" panose="020F0502020204030204" pitchFamily="34" charset="0"/>
            </a:endParaRPr>
          </a:p>
          <a:p>
            <a:pPr marL="742950" lvl="1" indent="-285750" fontAlgn="base">
              <a:lnSpc>
                <a:spcPct val="100000"/>
              </a:lnSpc>
              <a:spcBef>
                <a:spcPct val="20000"/>
              </a:spcBef>
              <a:spcAft>
                <a:spcPct val="0"/>
              </a:spcAft>
              <a:buBlip>
                <a:blip r:embed="rId2"/>
              </a:buBlip>
            </a:pPr>
            <a:r>
              <a:rPr lang="en-US" sz="3200" kern="0" dirty="0" smtClean="0">
                <a:latin typeface="Calibri" panose="020F0502020204030204" pitchFamily="34" charset="0"/>
              </a:rPr>
              <a:t>Proposal Note 111: Facilitated Partnering</a:t>
            </a:r>
            <a:endParaRPr lang="en-US" sz="3200" kern="0" dirty="0">
              <a:latin typeface="Calibri" panose="020F0502020204030204" pitchFamily="34" charset="0"/>
            </a:endParaRPr>
          </a:p>
          <a:p>
            <a:pPr marL="457200" lvl="0" indent="-457200" fontAlgn="base">
              <a:lnSpc>
                <a:spcPct val="100000"/>
              </a:lnSpc>
              <a:spcBef>
                <a:spcPct val="20000"/>
              </a:spcBef>
              <a:spcAft>
                <a:spcPct val="0"/>
              </a:spcAft>
              <a:buBlip>
                <a:blip r:embed="rId2"/>
              </a:buBlip>
            </a:pPr>
            <a:r>
              <a:rPr lang="en-US" sz="3200" kern="0" dirty="0" smtClean="0">
                <a:latin typeface="Calibri" panose="020F0502020204030204" pitchFamily="34" charset="0"/>
              </a:rPr>
              <a:t>Facilitated Partnering vs DRB / DRA</a:t>
            </a:r>
            <a:endParaRPr lang="en-US" sz="3200" kern="0" dirty="0">
              <a:latin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6617092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309510" y="738663"/>
            <a:ext cx="6524978" cy="707886"/>
          </a:xfrm>
          <a:prstGeom prst="rect">
            <a:avLst/>
          </a:prstGeom>
          <a:noFill/>
        </p:spPr>
        <p:txBody>
          <a:bodyPr wrap="square" rtlCol="0">
            <a:spAutoFit/>
          </a:bodyPr>
          <a:lstStyle/>
          <a:p>
            <a:pPr algn="ctr"/>
            <a:r>
              <a:rPr lang="en-US" sz="4000" dirty="0" smtClean="0"/>
              <a:t>Step Three Hearings (DCB)</a:t>
            </a:r>
            <a:endParaRPr lang="en-US" sz="4000" dirty="0"/>
          </a:p>
        </p:txBody>
      </p:sp>
      <p:graphicFrame>
        <p:nvGraphicFramePr>
          <p:cNvPr id="7" name="Table 6"/>
          <p:cNvGraphicFramePr>
            <a:graphicFrameLocks noGrp="1"/>
          </p:cNvGraphicFramePr>
          <p:nvPr>
            <p:extLst/>
          </p:nvPr>
        </p:nvGraphicFramePr>
        <p:xfrm>
          <a:off x="2241549" y="1593567"/>
          <a:ext cx="4660900" cy="3665220"/>
        </p:xfrm>
        <a:graphic>
          <a:graphicData uri="http://schemas.openxmlformats.org/drawingml/2006/table">
            <a:tbl>
              <a:tblPr>
                <a:tableStyleId>{5C22544A-7EE6-4342-B048-85BDC9FD1C3A}</a:tableStyleId>
              </a:tblPr>
              <a:tblGrid>
                <a:gridCol w="1003300"/>
                <a:gridCol w="1549400"/>
                <a:gridCol w="1054100"/>
                <a:gridCol w="1054100"/>
              </a:tblGrid>
              <a:tr h="190500">
                <a:tc>
                  <a:txBody>
                    <a:bodyPr/>
                    <a:lstStyle/>
                    <a:p>
                      <a:pPr algn="ctr" fontAlgn="ctr"/>
                      <a:r>
                        <a:rPr lang="en-US" sz="1100" u="none" strike="noStrike" dirty="0">
                          <a:effectLst/>
                        </a:rPr>
                        <a:t>Claim</a:t>
                      </a:r>
                      <a:endParaRPr lang="en-US" sz="11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100" u="none" strike="noStrike">
                          <a:effectLst/>
                        </a:rPr>
                        <a:t>Contractor</a:t>
                      </a:r>
                      <a:endParaRPr lang="en-US" sz="11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en-US" sz="1100" u="none" strike="noStrike">
                          <a:effectLst/>
                        </a:rPr>
                        <a:t>Resolution Type</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Demand</a:t>
                      </a:r>
                      <a:endParaRPr lang="en-US" sz="1100" b="1"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ctr" fontAlgn="ctr"/>
                      <a:r>
                        <a:rPr lang="en-US" sz="1100" u="none" strike="noStrike">
                          <a:effectLst/>
                        </a:rPr>
                        <a:t>06-133006-01</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US" sz="1100" u="none" strike="noStrike">
                          <a:effectLst/>
                        </a:rPr>
                        <a:t>Complete General</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100" u="none" strike="noStrike">
                          <a:effectLst/>
                        </a:rPr>
                        <a:t>Claim's Board</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ctr"/>
                      <a:r>
                        <a:rPr lang="en-US" sz="1100" u="none" strike="noStrike">
                          <a:effectLst/>
                        </a:rPr>
                        <a:t> $          24,102.93 </a:t>
                      </a:r>
                      <a:endParaRPr lang="en-US" sz="1100" b="0" i="0" u="none" strike="noStrike">
                        <a:solidFill>
                          <a:srgbClr val="000000"/>
                        </a:solidFill>
                        <a:effectLst/>
                        <a:latin typeface="Calibri" panose="020F0502020204030204" pitchFamily="34" charset="0"/>
                      </a:endParaRPr>
                    </a:p>
                  </a:txBody>
                  <a:tcPr marL="7620" marR="7620" marT="7620" marB="0" anchor="ctr"/>
                </a:tc>
              </a:tr>
              <a:tr h="182880">
                <a:tc>
                  <a:txBody>
                    <a:bodyPr/>
                    <a:lstStyle/>
                    <a:p>
                      <a:pPr algn="ctr" fontAlgn="ctr"/>
                      <a:r>
                        <a:rPr lang="en-US" sz="1100" u="none" strike="noStrike">
                          <a:effectLst/>
                        </a:rPr>
                        <a:t>04-130613-01</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US" sz="1100" u="none" strike="noStrike">
                          <a:effectLst/>
                        </a:rPr>
                        <a:t>A.P. O’Horo</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100" u="none" strike="noStrike">
                          <a:effectLst/>
                        </a:rPr>
                        <a:t>Withdrawn</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ctr"/>
                      <a:r>
                        <a:rPr lang="en-US" sz="1100" u="none" strike="noStrike">
                          <a:effectLst/>
                        </a:rPr>
                        <a:t> $          36,386.31 </a:t>
                      </a:r>
                      <a:endParaRPr lang="en-US" sz="1100" b="0" i="0" u="none" strike="noStrike">
                        <a:solidFill>
                          <a:srgbClr val="000000"/>
                        </a:solidFill>
                        <a:effectLst/>
                        <a:latin typeface="Calibri" panose="020F0502020204030204" pitchFamily="34" charset="0"/>
                      </a:endParaRPr>
                    </a:p>
                  </a:txBody>
                  <a:tcPr marL="7620" marR="7620" marT="7620" marB="0" anchor="ctr"/>
                </a:tc>
              </a:tr>
              <a:tr h="182880">
                <a:tc>
                  <a:txBody>
                    <a:bodyPr/>
                    <a:lstStyle/>
                    <a:p>
                      <a:pPr algn="ctr" fontAlgn="ctr"/>
                      <a:r>
                        <a:rPr lang="en-US" sz="1100" u="none" strike="noStrike">
                          <a:effectLst/>
                        </a:rPr>
                        <a:t>06-130402-01</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US" sz="1100" u="none" strike="noStrike">
                          <a:effectLst/>
                        </a:rPr>
                        <a:t>Ruhlin/Igel JV</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100" u="none" strike="noStrike">
                          <a:effectLst/>
                        </a:rPr>
                        <a:t>Settled by District</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ctr"/>
                      <a:r>
                        <a:rPr lang="en-US" sz="1100" u="none" strike="noStrike">
                          <a:effectLst/>
                        </a:rPr>
                        <a:t> $     1,044,128.00 </a:t>
                      </a:r>
                      <a:endParaRPr lang="en-US" sz="1100" b="0" i="0" u="none" strike="noStrike">
                        <a:solidFill>
                          <a:srgbClr val="000000"/>
                        </a:solidFill>
                        <a:effectLst/>
                        <a:latin typeface="Calibri" panose="020F0502020204030204" pitchFamily="34" charset="0"/>
                      </a:endParaRPr>
                    </a:p>
                  </a:txBody>
                  <a:tcPr marL="7620" marR="7620" marT="7620" marB="0" anchor="ctr"/>
                </a:tc>
              </a:tr>
              <a:tr h="182880">
                <a:tc>
                  <a:txBody>
                    <a:bodyPr/>
                    <a:lstStyle/>
                    <a:p>
                      <a:pPr algn="ctr" fontAlgn="ctr"/>
                      <a:r>
                        <a:rPr lang="en-US" sz="1100" u="none" strike="noStrike">
                          <a:effectLst/>
                        </a:rPr>
                        <a:t>01-148010-03</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US" sz="1100" u="none" strike="noStrike">
                          <a:effectLst/>
                        </a:rPr>
                        <a:t>BECDIR Const.</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100" u="none" strike="noStrike">
                          <a:effectLst/>
                        </a:rPr>
                        <a:t>Withdrawn</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ctr"/>
                      <a:r>
                        <a:rPr lang="en-US" sz="1100" u="none" strike="noStrike">
                          <a:effectLst/>
                        </a:rPr>
                        <a:t> $                         -   </a:t>
                      </a:r>
                      <a:endParaRPr lang="en-US" sz="1100" b="0" i="0" u="none" strike="noStrike">
                        <a:solidFill>
                          <a:srgbClr val="000000"/>
                        </a:solidFill>
                        <a:effectLst/>
                        <a:latin typeface="Calibri" panose="020F0502020204030204" pitchFamily="34" charset="0"/>
                      </a:endParaRPr>
                    </a:p>
                  </a:txBody>
                  <a:tcPr marL="7620" marR="7620" marT="7620" marB="0" anchor="ctr"/>
                </a:tc>
              </a:tr>
              <a:tr h="182880">
                <a:tc>
                  <a:txBody>
                    <a:bodyPr/>
                    <a:lstStyle/>
                    <a:p>
                      <a:pPr algn="ctr" fontAlgn="ctr"/>
                      <a:r>
                        <a:rPr lang="en-US" sz="1100" u="none" strike="noStrike">
                          <a:effectLst/>
                        </a:rPr>
                        <a:t>04-101078-01</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US" sz="1100" u="none" strike="noStrike">
                          <a:effectLst/>
                        </a:rPr>
                        <a:t>Anthony Allega</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100" u="none" strike="noStrike">
                          <a:effectLst/>
                        </a:rPr>
                        <a:t>Claim's Board</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ctr"/>
                      <a:r>
                        <a:rPr lang="en-US" sz="1100" u="none" strike="noStrike">
                          <a:effectLst/>
                        </a:rPr>
                        <a:t> $        692,287.40 </a:t>
                      </a:r>
                      <a:endParaRPr lang="en-US" sz="1100" b="0" i="0" u="none" strike="noStrike">
                        <a:solidFill>
                          <a:srgbClr val="000000"/>
                        </a:solidFill>
                        <a:effectLst/>
                        <a:latin typeface="Calibri" panose="020F0502020204030204" pitchFamily="34" charset="0"/>
                      </a:endParaRPr>
                    </a:p>
                  </a:txBody>
                  <a:tcPr marL="7620" marR="7620" marT="7620" marB="0" anchor="ctr"/>
                </a:tc>
              </a:tr>
              <a:tr h="182880">
                <a:tc>
                  <a:txBody>
                    <a:bodyPr/>
                    <a:lstStyle/>
                    <a:p>
                      <a:pPr algn="ctr" fontAlgn="ctr"/>
                      <a:r>
                        <a:rPr lang="en-US" sz="1100" u="none" strike="noStrike">
                          <a:effectLst/>
                        </a:rPr>
                        <a:t>10-140113-01</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US" sz="1100" u="none" strike="noStrike">
                          <a:effectLst/>
                        </a:rPr>
                        <a:t>Cross Roads Construction</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100" u="none" strike="noStrike">
                          <a:effectLst/>
                        </a:rPr>
                        <a:t>Mediation</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ctr"/>
                      <a:r>
                        <a:rPr lang="en-US" sz="1100" u="none" strike="noStrike">
                          <a:effectLst/>
                        </a:rPr>
                        <a:t> $        151,985.00 </a:t>
                      </a:r>
                      <a:endParaRPr lang="en-US" sz="1100" b="0" i="0" u="none" strike="noStrike">
                        <a:solidFill>
                          <a:srgbClr val="000000"/>
                        </a:solidFill>
                        <a:effectLst/>
                        <a:latin typeface="Calibri" panose="020F0502020204030204" pitchFamily="34" charset="0"/>
                      </a:endParaRPr>
                    </a:p>
                  </a:txBody>
                  <a:tcPr marL="7620" marR="7620" marT="7620" marB="0" anchor="ctr"/>
                </a:tc>
              </a:tr>
              <a:tr h="182880">
                <a:tc>
                  <a:txBody>
                    <a:bodyPr/>
                    <a:lstStyle/>
                    <a:p>
                      <a:pPr algn="ctr" fontAlgn="ctr"/>
                      <a:r>
                        <a:rPr lang="en-US" sz="1100" u="none" strike="noStrike">
                          <a:effectLst/>
                        </a:rPr>
                        <a:t>08-133025-01</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US" sz="1100" u="none" strike="noStrike">
                          <a:effectLst/>
                        </a:rPr>
                        <a:t>Great Lakes</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100" u="none" strike="noStrike">
                          <a:effectLst/>
                        </a:rPr>
                        <a:t>Claim's Board</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ctr"/>
                      <a:r>
                        <a:rPr lang="en-US" sz="1100" u="none" strike="noStrike">
                          <a:effectLst/>
                        </a:rPr>
                        <a:t> $          30,444.75 </a:t>
                      </a:r>
                      <a:endParaRPr lang="en-US" sz="1100" b="0" i="0" u="none" strike="noStrike">
                        <a:solidFill>
                          <a:srgbClr val="000000"/>
                        </a:solidFill>
                        <a:effectLst/>
                        <a:latin typeface="Calibri" panose="020F0502020204030204" pitchFamily="34" charset="0"/>
                      </a:endParaRPr>
                    </a:p>
                  </a:txBody>
                  <a:tcPr marL="7620" marR="7620" marT="7620" marB="0" anchor="ctr"/>
                </a:tc>
              </a:tr>
              <a:tr h="182880">
                <a:tc>
                  <a:txBody>
                    <a:bodyPr/>
                    <a:lstStyle/>
                    <a:p>
                      <a:pPr algn="ctr" fontAlgn="ctr"/>
                      <a:r>
                        <a:rPr lang="en-US" sz="1100" u="none" strike="noStrike">
                          <a:effectLst/>
                        </a:rPr>
                        <a:t>06-133006-02</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US" sz="1100" u="none" strike="noStrike">
                          <a:effectLst/>
                        </a:rPr>
                        <a:t>Complete General</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100" u="none" strike="noStrike">
                          <a:effectLst/>
                        </a:rPr>
                        <a:t>Settled by District</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ctr"/>
                      <a:r>
                        <a:rPr lang="en-US" sz="1100" u="none" strike="noStrike">
                          <a:effectLst/>
                        </a:rPr>
                        <a:t> $          74,218.00 </a:t>
                      </a:r>
                      <a:endParaRPr lang="en-US" sz="1100" b="0" i="0" u="none" strike="noStrike">
                        <a:solidFill>
                          <a:srgbClr val="000000"/>
                        </a:solidFill>
                        <a:effectLst/>
                        <a:latin typeface="Calibri" panose="020F0502020204030204" pitchFamily="34" charset="0"/>
                      </a:endParaRPr>
                    </a:p>
                  </a:txBody>
                  <a:tcPr marL="7620" marR="7620" marT="7620" marB="0" anchor="ctr"/>
                </a:tc>
              </a:tr>
              <a:tr h="182880">
                <a:tc>
                  <a:txBody>
                    <a:bodyPr/>
                    <a:lstStyle/>
                    <a:p>
                      <a:pPr algn="ctr" fontAlgn="ctr"/>
                      <a:r>
                        <a:rPr lang="en-US" sz="1100" u="none" strike="noStrike">
                          <a:effectLst/>
                        </a:rPr>
                        <a:t>12-140062-02</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US" sz="1100" u="none" strike="noStrike">
                          <a:effectLst/>
                        </a:rPr>
                        <a:t>360 Construction</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100" u="none" strike="noStrike">
                          <a:effectLst/>
                        </a:rPr>
                        <a:t>Claim's Board</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ctr"/>
                      <a:r>
                        <a:rPr lang="en-US" sz="1100" u="none" strike="noStrike">
                          <a:effectLst/>
                        </a:rPr>
                        <a:t> $        265,857.00 </a:t>
                      </a:r>
                      <a:endParaRPr lang="en-US" sz="1100" b="0" i="0" u="none" strike="noStrike">
                        <a:solidFill>
                          <a:srgbClr val="000000"/>
                        </a:solidFill>
                        <a:effectLst/>
                        <a:latin typeface="Calibri" panose="020F0502020204030204" pitchFamily="34" charset="0"/>
                      </a:endParaRPr>
                    </a:p>
                  </a:txBody>
                  <a:tcPr marL="7620" marR="7620" marT="7620" marB="0" anchor="ctr"/>
                </a:tc>
              </a:tr>
              <a:tr h="182880">
                <a:tc>
                  <a:txBody>
                    <a:bodyPr/>
                    <a:lstStyle/>
                    <a:p>
                      <a:pPr algn="ctr" fontAlgn="ctr"/>
                      <a:r>
                        <a:rPr lang="en-US" sz="1100" u="none" strike="noStrike">
                          <a:effectLst/>
                        </a:rPr>
                        <a:t>08-130086-01</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US" sz="1100" u="none" strike="noStrike">
                          <a:effectLst/>
                        </a:rPr>
                        <a:t>Sunesis Construction</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100" u="none" strike="noStrike">
                          <a:effectLst/>
                        </a:rPr>
                        <a:t>Mediation</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ctr"/>
                      <a:r>
                        <a:rPr lang="en-US" sz="1100" u="none" strike="noStrike">
                          <a:effectLst/>
                        </a:rPr>
                        <a:t> $        378,475.63 </a:t>
                      </a:r>
                      <a:endParaRPr lang="en-US" sz="1100" b="0" i="0" u="none" strike="noStrike">
                        <a:solidFill>
                          <a:srgbClr val="000000"/>
                        </a:solidFill>
                        <a:effectLst/>
                        <a:latin typeface="Calibri" panose="020F0502020204030204" pitchFamily="34" charset="0"/>
                      </a:endParaRPr>
                    </a:p>
                  </a:txBody>
                  <a:tcPr marL="7620" marR="7620" marT="7620" marB="0" anchor="ctr"/>
                </a:tc>
              </a:tr>
              <a:tr h="182880">
                <a:tc>
                  <a:txBody>
                    <a:bodyPr/>
                    <a:lstStyle/>
                    <a:p>
                      <a:pPr algn="ctr" fontAlgn="ctr"/>
                      <a:r>
                        <a:rPr lang="en-US" sz="1100" u="none" strike="noStrike">
                          <a:effectLst/>
                        </a:rPr>
                        <a:t>02-130395-01</a:t>
                      </a:r>
                      <a:endParaRPr lang="en-US" sz="1100" b="0" i="0" u="none" strike="noStrike">
                        <a:solidFill>
                          <a:srgbClr val="000000"/>
                        </a:solidFill>
                        <a:effectLst/>
                        <a:latin typeface="Calibri" panose="020F0502020204030204" pitchFamily="34" charset="0"/>
                      </a:endParaRPr>
                    </a:p>
                  </a:txBody>
                  <a:tcPr marL="7620" marR="7620" marT="7620" marB="0" anchor="ctr"/>
                </a:tc>
                <a:tc rowSpan="2">
                  <a:txBody>
                    <a:bodyPr/>
                    <a:lstStyle/>
                    <a:p>
                      <a:pPr algn="l" fontAlgn="ctr"/>
                      <a:r>
                        <a:rPr lang="en-US" sz="1100" u="none" strike="noStrike">
                          <a:effectLst/>
                        </a:rPr>
                        <a:t>Atsalis Bros.</a:t>
                      </a:r>
                      <a:endParaRPr lang="en-US" sz="1100" b="0" i="0" u="none" strike="noStrike">
                        <a:solidFill>
                          <a:srgbClr val="000000"/>
                        </a:solidFill>
                        <a:effectLst/>
                        <a:latin typeface="Calibri" panose="020F0502020204030204" pitchFamily="34" charset="0"/>
                      </a:endParaRPr>
                    </a:p>
                  </a:txBody>
                  <a:tcPr marL="7620" marR="7620" marT="7620" marB="0" anchor="ctr"/>
                </a:tc>
                <a:tc rowSpan="2">
                  <a:txBody>
                    <a:bodyPr/>
                    <a:lstStyle/>
                    <a:p>
                      <a:pPr algn="l" fontAlgn="ctr"/>
                      <a:r>
                        <a:rPr lang="en-US" sz="1100" u="none" strike="noStrike">
                          <a:effectLst/>
                        </a:rPr>
                        <a:t>Claim's Board</a:t>
                      </a:r>
                      <a:endParaRPr lang="en-US" sz="1100" b="0" i="0" u="none" strike="noStrike">
                        <a:solidFill>
                          <a:srgbClr val="000000"/>
                        </a:solidFill>
                        <a:effectLst/>
                        <a:latin typeface="Calibri" panose="020F0502020204030204" pitchFamily="34" charset="0"/>
                      </a:endParaRPr>
                    </a:p>
                  </a:txBody>
                  <a:tcPr marL="7620" marR="7620" marT="7620" marB="0" anchor="ctr"/>
                </a:tc>
                <a:tc rowSpan="2">
                  <a:txBody>
                    <a:bodyPr/>
                    <a:lstStyle/>
                    <a:p>
                      <a:pPr algn="l" fontAlgn="ctr"/>
                      <a:r>
                        <a:rPr lang="en-US" sz="1100" u="none" strike="noStrike">
                          <a:effectLst/>
                        </a:rPr>
                        <a:t> $     2,085,133.00 </a:t>
                      </a:r>
                      <a:endParaRPr lang="en-US" sz="1100" b="0" i="0" u="none" strike="noStrike">
                        <a:solidFill>
                          <a:srgbClr val="000000"/>
                        </a:solidFill>
                        <a:effectLst/>
                        <a:latin typeface="Calibri" panose="020F0502020204030204" pitchFamily="34" charset="0"/>
                      </a:endParaRPr>
                    </a:p>
                  </a:txBody>
                  <a:tcPr marL="7620" marR="7620" marT="7620" marB="0" anchor="ctr"/>
                </a:tc>
              </a:tr>
              <a:tr h="182880">
                <a:tc>
                  <a:txBody>
                    <a:bodyPr/>
                    <a:lstStyle/>
                    <a:p>
                      <a:pPr algn="ctr" fontAlgn="ctr"/>
                      <a:r>
                        <a:rPr lang="en-US" sz="1100" u="none" strike="noStrike">
                          <a:effectLst/>
                        </a:rPr>
                        <a:t>02-130395-02</a:t>
                      </a:r>
                      <a:endParaRPr lang="en-US" sz="1100" b="0" i="0" u="none" strike="noStrike">
                        <a:solidFill>
                          <a:srgbClr val="000000"/>
                        </a:solidFill>
                        <a:effectLst/>
                        <a:latin typeface="Calibri" panose="020F0502020204030204" pitchFamily="34" charset="0"/>
                      </a:endParaRPr>
                    </a:p>
                  </a:txBody>
                  <a:tcPr marL="7620" marR="7620" marT="7620" marB="0" anchor="ctr"/>
                </a:tc>
                <a:tc vMerge="1">
                  <a:txBody>
                    <a:bodyPr/>
                    <a:lstStyle/>
                    <a:p>
                      <a:endParaRPr lang="en-US"/>
                    </a:p>
                  </a:txBody>
                  <a:tcPr/>
                </a:tc>
                <a:tc vMerge="1">
                  <a:txBody>
                    <a:bodyPr/>
                    <a:lstStyle/>
                    <a:p>
                      <a:endParaRPr lang="en-US"/>
                    </a:p>
                  </a:txBody>
                  <a:tcPr/>
                </a:tc>
                <a:tc vMerge="1">
                  <a:txBody>
                    <a:bodyPr/>
                    <a:lstStyle/>
                    <a:p>
                      <a:endParaRPr lang="en-US"/>
                    </a:p>
                  </a:txBody>
                  <a:tcPr/>
                </a:tc>
              </a:tr>
              <a:tr h="182880">
                <a:tc>
                  <a:txBody>
                    <a:bodyPr/>
                    <a:lstStyle/>
                    <a:p>
                      <a:pPr algn="ctr" fontAlgn="ctr"/>
                      <a:r>
                        <a:rPr lang="en-US" sz="1100" u="none" strike="noStrike">
                          <a:effectLst/>
                        </a:rPr>
                        <a:t>06-120541-02</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US" sz="1100" u="none" strike="noStrike">
                          <a:effectLst/>
                        </a:rPr>
                        <a:t>Fechko Excavating, Inc.</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100" u="none" strike="noStrike">
                          <a:effectLst/>
                        </a:rPr>
                        <a:t>Claim's Board</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ctr"/>
                      <a:r>
                        <a:rPr lang="en-US" sz="1100" u="none" strike="noStrike">
                          <a:effectLst/>
                        </a:rPr>
                        <a:t> $        213,002.46 </a:t>
                      </a:r>
                      <a:endParaRPr lang="en-US" sz="1100" b="0" i="0" u="none" strike="noStrike">
                        <a:solidFill>
                          <a:srgbClr val="000000"/>
                        </a:solidFill>
                        <a:effectLst/>
                        <a:latin typeface="Calibri" panose="020F0502020204030204" pitchFamily="34" charset="0"/>
                      </a:endParaRPr>
                    </a:p>
                  </a:txBody>
                  <a:tcPr marL="7620" marR="7620" marT="7620" marB="0" anchor="ctr"/>
                </a:tc>
              </a:tr>
              <a:tr h="182880">
                <a:tc>
                  <a:txBody>
                    <a:bodyPr/>
                    <a:lstStyle/>
                    <a:p>
                      <a:pPr algn="ctr" fontAlgn="ctr"/>
                      <a:r>
                        <a:rPr lang="en-US" sz="1100" u="none" strike="noStrike">
                          <a:effectLst/>
                        </a:rPr>
                        <a:t>02-130027-02</a:t>
                      </a:r>
                      <a:endParaRPr lang="en-US" sz="1100" b="0" i="0" u="none" strike="noStrike">
                        <a:solidFill>
                          <a:srgbClr val="000000"/>
                        </a:solidFill>
                        <a:effectLst/>
                        <a:latin typeface="Calibri" panose="020F0502020204030204" pitchFamily="34" charset="0"/>
                      </a:endParaRPr>
                    </a:p>
                  </a:txBody>
                  <a:tcPr marL="7620" marR="7620" marT="7620" marB="0" anchor="ctr"/>
                </a:tc>
                <a:tc rowSpan="2">
                  <a:txBody>
                    <a:bodyPr/>
                    <a:lstStyle/>
                    <a:p>
                      <a:pPr algn="l" fontAlgn="ctr"/>
                      <a:r>
                        <a:rPr lang="en-US" sz="1100" u="none" strike="noStrike">
                          <a:effectLst/>
                        </a:rPr>
                        <a:t>The Beaver Excavating Co.</a:t>
                      </a:r>
                      <a:endParaRPr lang="en-US" sz="1100" b="0" i="0" u="none" strike="noStrike">
                        <a:solidFill>
                          <a:srgbClr val="000000"/>
                        </a:solidFill>
                        <a:effectLst/>
                        <a:latin typeface="Calibri" panose="020F0502020204030204" pitchFamily="34" charset="0"/>
                      </a:endParaRPr>
                    </a:p>
                  </a:txBody>
                  <a:tcPr marL="7620" marR="7620" marT="7620" marB="0" anchor="ctr"/>
                </a:tc>
                <a:tc rowSpan="2">
                  <a:txBody>
                    <a:bodyPr/>
                    <a:lstStyle/>
                    <a:p>
                      <a:pPr algn="l" fontAlgn="ctr"/>
                      <a:r>
                        <a:rPr lang="en-US" sz="1100" u="none" strike="noStrike">
                          <a:effectLst/>
                        </a:rPr>
                        <a:t>Mediation</a:t>
                      </a:r>
                      <a:endParaRPr lang="en-US" sz="1100" b="0" i="0" u="none" strike="noStrike">
                        <a:solidFill>
                          <a:srgbClr val="000000"/>
                        </a:solidFill>
                        <a:effectLst/>
                        <a:latin typeface="Calibri" panose="020F0502020204030204" pitchFamily="34" charset="0"/>
                      </a:endParaRPr>
                    </a:p>
                  </a:txBody>
                  <a:tcPr marL="7620" marR="7620" marT="7620" marB="0" anchor="ctr"/>
                </a:tc>
                <a:tc rowSpan="2">
                  <a:txBody>
                    <a:bodyPr/>
                    <a:lstStyle/>
                    <a:p>
                      <a:pPr algn="l" fontAlgn="ctr"/>
                      <a:r>
                        <a:rPr lang="en-US" sz="1100" u="none" strike="noStrike">
                          <a:effectLst/>
                        </a:rPr>
                        <a:t> $     2,447,426.63 </a:t>
                      </a:r>
                      <a:endParaRPr lang="en-US" sz="1100" b="0" i="0" u="none" strike="noStrike">
                        <a:solidFill>
                          <a:srgbClr val="000000"/>
                        </a:solidFill>
                        <a:effectLst/>
                        <a:latin typeface="Calibri" panose="020F0502020204030204" pitchFamily="34" charset="0"/>
                      </a:endParaRPr>
                    </a:p>
                  </a:txBody>
                  <a:tcPr marL="7620" marR="7620" marT="7620" marB="0" anchor="ctr"/>
                </a:tc>
              </a:tr>
              <a:tr h="182880">
                <a:tc>
                  <a:txBody>
                    <a:bodyPr/>
                    <a:lstStyle/>
                    <a:p>
                      <a:pPr algn="ctr" fontAlgn="ctr"/>
                      <a:r>
                        <a:rPr lang="en-US" sz="1100" u="none" strike="noStrike">
                          <a:effectLst/>
                        </a:rPr>
                        <a:t>02-130027-03</a:t>
                      </a:r>
                      <a:endParaRPr lang="en-US" sz="1100" b="0" i="0" u="none" strike="noStrike">
                        <a:solidFill>
                          <a:srgbClr val="000000"/>
                        </a:solidFill>
                        <a:effectLst/>
                        <a:latin typeface="Calibri" panose="020F0502020204030204" pitchFamily="34" charset="0"/>
                      </a:endParaRPr>
                    </a:p>
                  </a:txBody>
                  <a:tcPr marL="7620" marR="7620" marT="7620" marB="0" anchor="ctr"/>
                </a:tc>
                <a:tc vMerge="1">
                  <a:txBody>
                    <a:bodyPr/>
                    <a:lstStyle/>
                    <a:p>
                      <a:endParaRPr lang="en-US"/>
                    </a:p>
                  </a:txBody>
                  <a:tcPr/>
                </a:tc>
                <a:tc vMerge="1">
                  <a:txBody>
                    <a:bodyPr/>
                    <a:lstStyle/>
                    <a:p>
                      <a:endParaRPr lang="en-US"/>
                    </a:p>
                  </a:txBody>
                  <a:tcPr/>
                </a:tc>
                <a:tc vMerge="1">
                  <a:txBody>
                    <a:bodyPr/>
                    <a:lstStyle/>
                    <a:p>
                      <a:endParaRPr lang="en-US"/>
                    </a:p>
                  </a:txBody>
                  <a:tcPr/>
                </a:tc>
              </a:tr>
              <a:tr h="182880">
                <a:tc>
                  <a:txBody>
                    <a:bodyPr/>
                    <a:lstStyle/>
                    <a:p>
                      <a:pPr algn="ctr" fontAlgn="ctr"/>
                      <a:r>
                        <a:rPr lang="en-US" sz="1100" u="none" strike="noStrike">
                          <a:effectLst/>
                        </a:rPr>
                        <a:t>09-143018-01</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US" sz="1100" u="none" strike="noStrike">
                          <a:effectLst/>
                        </a:rPr>
                        <a:t>J&amp;J Schlaegel</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100" u="none" strike="noStrike">
                          <a:effectLst/>
                        </a:rPr>
                        <a:t>Claim's Board</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ctr"/>
                      <a:r>
                        <a:rPr lang="en-US" sz="1100" u="none" strike="noStrike">
                          <a:effectLst/>
                        </a:rPr>
                        <a:t> $          74,937.75 </a:t>
                      </a:r>
                      <a:endParaRPr lang="en-US" sz="1100" b="0" i="0" u="none" strike="noStrike">
                        <a:solidFill>
                          <a:srgbClr val="000000"/>
                        </a:solidFill>
                        <a:effectLst/>
                        <a:latin typeface="Calibri" panose="020F0502020204030204" pitchFamily="34" charset="0"/>
                      </a:endParaRPr>
                    </a:p>
                  </a:txBody>
                  <a:tcPr marL="7620" marR="7620" marT="7620" marB="0" anchor="ctr"/>
                </a:tc>
              </a:tr>
              <a:tr h="182880">
                <a:tc>
                  <a:txBody>
                    <a:bodyPr/>
                    <a:lstStyle/>
                    <a:p>
                      <a:pPr algn="ctr" fontAlgn="ctr"/>
                      <a:r>
                        <a:rPr lang="en-US" sz="1100" u="none" strike="noStrike">
                          <a:effectLst/>
                        </a:rPr>
                        <a:t>08-120599-06</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US" sz="1100" u="none" strike="noStrike">
                          <a:effectLst/>
                        </a:rPr>
                        <a:t>Kokosing Construction</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100" u="none" strike="noStrike">
                          <a:effectLst/>
                        </a:rPr>
                        <a:t>Claim's Board</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ctr"/>
                      <a:r>
                        <a:rPr lang="en-US" sz="1100" u="none" strike="noStrike">
                          <a:effectLst/>
                        </a:rPr>
                        <a:t> $     2,203,203.00 </a:t>
                      </a:r>
                      <a:endParaRPr lang="en-US" sz="1100" b="0" i="0" u="none" strike="noStrike">
                        <a:solidFill>
                          <a:srgbClr val="000000"/>
                        </a:solidFill>
                        <a:effectLst/>
                        <a:latin typeface="Calibri" panose="020F0502020204030204" pitchFamily="34" charset="0"/>
                      </a:endParaRPr>
                    </a:p>
                  </a:txBody>
                  <a:tcPr marL="7620" marR="7620" marT="7620" marB="0" anchor="ctr"/>
                </a:tc>
              </a:tr>
              <a:tr h="182880">
                <a:tc>
                  <a:txBody>
                    <a:bodyPr/>
                    <a:lstStyle/>
                    <a:p>
                      <a:pPr algn="ctr" fontAlgn="ctr"/>
                      <a:r>
                        <a:rPr lang="en-US" sz="1100" u="none" strike="noStrike">
                          <a:effectLst/>
                        </a:rPr>
                        <a:t>03-130001-01</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en-US" sz="1100" u="none" strike="noStrike">
                          <a:effectLst/>
                        </a:rPr>
                        <a:t>The Beaver Excavating Co.</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en-US" sz="1100" u="none" strike="noStrike">
                          <a:effectLst/>
                        </a:rPr>
                        <a:t>Claim's Board</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ctr"/>
                      <a:r>
                        <a:rPr lang="en-US" sz="1100" u="none" strike="noStrike">
                          <a:effectLst/>
                        </a:rPr>
                        <a:t> $          38,562.82 </a:t>
                      </a:r>
                      <a:endParaRPr lang="en-US" sz="1100" b="0" i="0" u="none" strike="noStrike">
                        <a:solidFill>
                          <a:srgbClr val="000000"/>
                        </a:solidFill>
                        <a:effectLst/>
                        <a:latin typeface="Calibri" panose="020F0502020204030204" pitchFamily="34" charset="0"/>
                      </a:endParaRPr>
                    </a:p>
                  </a:txBody>
                  <a:tcPr marL="7620" marR="7620" marT="7620" marB="0" anchor="ctr"/>
                </a:tc>
              </a:tr>
              <a:tr h="182880">
                <a:tc>
                  <a:txBody>
                    <a:bodyPr/>
                    <a:lstStyle/>
                    <a:p>
                      <a:pPr algn="ctr" fontAlgn="ctr"/>
                      <a:r>
                        <a:rPr lang="en-US" sz="1100" u="none" strike="noStrike">
                          <a:effectLst/>
                        </a:rPr>
                        <a:t>09-110628-01</a:t>
                      </a:r>
                      <a:endParaRPr lang="en-US" sz="11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t"/>
                      <a:r>
                        <a:rPr lang="en-US" sz="1100" u="none" strike="noStrike">
                          <a:effectLst/>
                        </a:rPr>
                        <a:t>Brayman Construction</a:t>
                      </a:r>
                      <a:endParaRPr lang="en-US" sz="1100" b="0" i="0" u="none" strike="noStrike">
                        <a:solidFill>
                          <a:srgbClr val="000000"/>
                        </a:solidFill>
                        <a:effectLst/>
                        <a:latin typeface="Calibri" panose="020F0502020204030204" pitchFamily="34" charset="0"/>
                      </a:endParaRPr>
                    </a:p>
                  </a:txBody>
                  <a:tcPr marL="7620" marR="7620" marT="7620" marB="0"/>
                </a:tc>
                <a:tc>
                  <a:txBody>
                    <a:bodyPr/>
                    <a:lstStyle/>
                    <a:p>
                      <a:pPr algn="l" fontAlgn="b"/>
                      <a:r>
                        <a:rPr lang="en-US" sz="1100" u="none" strike="noStrike">
                          <a:effectLst/>
                        </a:rPr>
                        <a:t>Mediation</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ctr"/>
                      <a:r>
                        <a:rPr lang="en-US" sz="1100" u="none" strike="noStrike" dirty="0">
                          <a:effectLst/>
                        </a:rPr>
                        <a:t> $     6,984,480.73 </a:t>
                      </a:r>
                      <a:endParaRPr lang="en-US" sz="1100" b="0" i="0" u="none" strike="noStrike" dirty="0">
                        <a:solidFill>
                          <a:srgbClr val="000000"/>
                        </a:solidFill>
                        <a:effectLst/>
                        <a:latin typeface="Calibri" panose="020F0502020204030204" pitchFamily="34" charset="0"/>
                      </a:endParaRPr>
                    </a:p>
                  </a:txBody>
                  <a:tcPr marL="7620" marR="7620" marT="7620" marB="0" anchor="ctr"/>
                </a:tc>
              </a:tr>
            </a:tbl>
          </a:graphicData>
        </a:graphic>
      </p:graphicFrame>
    </p:spTree>
    <p:extLst>
      <p:ext uri="{BB962C8B-B14F-4D97-AF65-F5344CB8AC3E}">
        <p14:creationId xmlns:p14="http://schemas.microsoft.com/office/powerpoint/2010/main" val="16973053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134533" y="952185"/>
            <a:ext cx="6874933" cy="3939540"/>
          </a:xfrm>
          <a:prstGeom prst="rect">
            <a:avLst/>
          </a:prstGeom>
          <a:noFill/>
        </p:spPr>
        <p:txBody>
          <a:bodyPr wrap="square" rtlCol="0">
            <a:spAutoFit/>
          </a:bodyPr>
          <a:lstStyle/>
          <a:p>
            <a:pPr algn="ctr"/>
            <a:r>
              <a:rPr lang="en-US" sz="5400" dirty="0" smtClean="0">
                <a:cs typeface="Arial" panose="020B0604020202020204" pitchFamily="34" charset="0"/>
              </a:rPr>
              <a:t>Claims Process – Alt.</a:t>
            </a:r>
          </a:p>
          <a:p>
            <a:pPr algn="ctr"/>
            <a:endParaRPr lang="en-US" sz="5400" dirty="0" smtClean="0">
              <a:cs typeface="Arial" panose="020B0604020202020204" pitchFamily="34" charset="0"/>
            </a:endParaRPr>
          </a:p>
          <a:p>
            <a:pPr marL="685800" indent="-685800">
              <a:buFont typeface="Arial" panose="020B0604020202020204" pitchFamily="34" charset="0"/>
              <a:buChar char="•"/>
            </a:pPr>
            <a:r>
              <a:rPr lang="en-US" sz="4400" dirty="0" smtClean="0">
                <a:latin typeface="Arial" panose="020B0604020202020204" pitchFamily="34" charset="0"/>
                <a:cs typeface="Arial" panose="020B0604020202020204" pitchFamily="34" charset="0"/>
              </a:rPr>
              <a:t>DRB Proposal Note 108</a:t>
            </a:r>
          </a:p>
          <a:p>
            <a:pPr marL="685800" indent="-685800">
              <a:buFont typeface="Arial" panose="020B0604020202020204" pitchFamily="34" charset="0"/>
              <a:buChar char="•"/>
            </a:pPr>
            <a:r>
              <a:rPr lang="en-US" sz="4400" dirty="0" smtClean="0">
                <a:latin typeface="Arial" panose="020B0604020202020204" pitchFamily="34" charset="0"/>
                <a:cs typeface="Arial" panose="020B0604020202020204" pitchFamily="34" charset="0"/>
              </a:rPr>
              <a:t>DRA Proposal Note 109</a:t>
            </a:r>
          </a:p>
          <a:p>
            <a:pPr algn="ctr"/>
            <a:endParaRPr lang="en-US"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42593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134533" y="952185"/>
            <a:ext cx="6874933" cy="6524863"/>
          </a:xfrm>
          <a:prstGeom prst="rect">
            <a:avLst/>
          </a:prstGeom>
          <a:noFill/>
        </p:spPr>
        <p:txBody>
          <a:bodyPr wrap="square" rtlCol="0">
            <a:spAutoFit/>
          </a:bodyPr>
          <a:lstStyle/>
          <a:p>
            <a:pPr marL="685800" indent="-6858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IPS v. Univ. of Toledo</a:t>
            </a:r>
          </a:p>
          <a:p>
            <a:pPr marL="1143000" lvl="1" indent="-6858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2016-Ohio-361, 10</a:t>
            </a:r>
            <a:r>
              <a:rPr lang="en-US" sz="2400" baseline="30000" dirty="0" smtClean="0">
                <a:latin typeface="Arial" panose="020B0604020202020204" pitchFamily="34" charset="0"/>
                <a:cs typeface="Arial" panose="020B0604020202020204" pitchFamily="34" charset="0"/>
              </a:rPr>
              <a:t>th</a:t>
            </a:r>
            <a:r>
              <a:rPr lang="en-US" sz="2400" dirty="0" smtClean="0">
                <a:latin typeface="Arial" panose="020B0604020202020204" pitchFamily="34" charset="0"/>
                <a:cs typeface="Arial" panose="020B0604020202020204" pitchFamily="34" charset="0"/>
              </a:rPr>
              <a:t> Dist. Ct. App.</a:t>
            </a:r>
          </a:p>
          <a:p>
            <a:pPr marL="1143000" lvl="1" indent="-6858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Must strictly adhere to the dispute resolution procedure</a:t>
            </a:r>
          </a:p>
          <a:p>
            <a:pPr marL="1143000" lvl="1" indent="-6858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Contractor waived its Claims by missing deadline for sending notice of dispute</a:t>
            </a:r>
            <a:endParaRPr lang="en-US" sz="4400" dirty="0" smtClean="0">
              <a:latin typeface="Arial" panose="020B0604020202020204" pitchFamily="34" charset="0"/>
              <a:cs typeface="Arial" panose="020B0604020202020204" pitchFamily="34" charset="0"/>
            </a:endParaRPr>
          </a:p>
          <a:p>
            <a:pPr marL="685800" indent="-6858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Boone Coleman Const. v. Piketon</a:t>
            </a:r>
          </a:p>
          <a:p>
            <a:pPr marL="1143000" lvl="1" indent="-6858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2016-Ohio-628, Ohio Sp. Ct.</a:t>
            </a:r>
          </a:p>
          <a:p>
            <a:pPr marL="1143000" lvl="1" indent="-6858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Liquidated Damages are enforceable</a:t>
            </a:r>
          </a:p>
          <a:p>
            <a:pPr marL="1143000" lvl="1" indent="-6858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“Consistent with public policy”</a:t>
            </a:r>
          </a:p>
          <a:p>
            <a:pPr marL="1143000" lvl="1" indent="-6858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Specifically analyzed ODOT’s LD’s</a:t>
            </a:r>
          </a:p>
          <a:p>
            <a:pPr marL="1143000" lvl="1" indent="-6858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Per Diem rate is reviewed, not total</a:t>
            </a:r>
          </a:p>
          <a:p>
            <a:pPr marL="1143000" lvl="1" indent="-685800">
              <a:buFont typeface="Arial" panose="020B0604020202020204" pitchFamily="34" charset="0"/>
              <a:buChar char="•"/>
            </a:pPr>
            <a:endParaRPr lang="en-US" sz="3200" dirty="0" smtClean="0">
              <a:latin typeface="Arial" panose="020B0604020202020204" pitchFamily="34" charset="0"/>
              <a:cs typeface="Arial" panose="020B0604020202020204" pitchFamily="34" charset="0"/>
            </a:endParaRPr>
          </a:p>
          <a:p>
            <a:pPr marL="1143000" lvl="1" indent="-685800">
              <a:buFont typeface="Arial" panose="020B0604020202020204" pitchFamily="34" charset="0"/>
              <a:buChar char="•"/>
            </a:pPr>
            <a:endParaRPr lang="en-US" sz="3600" dirty="0" smtClean="0">
              <a:latin typeface="Arial" panose="020B0604020202020204" pitchFamily="34" charset="0"/>
              <a:cs typeface="Arial" panose="020B0604020202020204" pitchFamily="34" charset="0"/>
            </a:endParaRPr>
          </a:p>
          <a:p>
            <a:pPr algn="ctr"/>
            <a:endParaRPr lang="en-US" sz="5400" dirty="0">
              <a:latin typeface="Arial" panose="020B0604020202020204" pitchFamily="34" charset="0"/>
              <a:cs typeface="Arial" panose="020B0604020202020204" pitchFamily="34" charset="0"/>
            </a:endParaRPr>
          </a:p>
        </p:txBody>
      </p:sp>
      <p:sp>
        <p:nvSpPr>
          <p:cNvPr id="2" name="TextBox 1"/>
          <p:cNvSpPr txBox="1"/>
          <p:nvPr/>
        </p:nvSpPr>
        <p:spPr>
          <a:xfrm>
            <a:off x="1698976" y="183705"/>
            <a:ext cx="5746045" cy="584775"/>
          </a:xfrm>
          <a:prstGeom prst="rect">
            <a:avLst/>
          </a:prstGeom>
          <a:noFill/>
        </p:spPr>
        <p:txBody>
          <a:bodyPr wrap="square" rtlCol="0">
            <a:spAutoFit/>
          </a:bodyPr>
          <a:lstStyle/>
          <a:p>
            <a:pPr algn="ctr"/>
            <a:r>
              <a:rPr lang="en-US" sz="3200" dirty="0" smtClean="0"/>
              <a:t>Recent Case Law</a:t>
            </a:r>
            <a:endParaRPr lang="en-US" sz="3200" dirty="0"/>
          </a:p>
        </p:txBody>
      </p:sp>
    </p:spTree>
    <p:extLst>
      <p:ext uri="{BB962C8B-B14F-4D97-AF65-F5344CB8AC3E}">
        <p14:creationId xmlns:p14="http://schemas.microsoft.com/office/powerpoint/2010/main" val="40634915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309510" y="738663"/>
            <a:ext cx="6524978" cy="707886"/>
          </a:xfrm>
          <a:prstGeom prst="rect">
            <a:avLst/>
          </a:prstGeom>
          <a:noFill/>
        </p:spPr>
        <p:txBody>
          <a:bodyPr wrap="square" rtlCol="0">
            <a:spAutoFit/>
          </a:bodyPr>
          <a:lstStyle/>
          <a:p>
            <a:pPr algn="ctr"/>
            <a:r>
              <a:rPr lang="en-US" sz="4000" dirty="0" smtClean="0"/>
              <a:t>Ironton – Russell Bridge</a:t>
            </a:r>
            <a:endParaRPr lang="en-US" sz="40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829" y="1446549"/>
            <a:ext cx="6896659" cy="4148771"/>
          </a:xfrm>
          <a:prstGeom prst="rect">
            <a:avLst/>
          </a:prstGeom>
        </p:spPr>
      </p:pic>
    </p:spTree>
    <p:extLst>
      <p:ext uri="{BB962C8B-B14F-4D97-AF65-F5344CB8AC3E}">
        <p14:creationId xmlns:p14="http://schemas.microsoft.com/office/powerpoint/2010/main" val="12582301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309510" y="738663"/>
            <a:ext cx="6524978" cy="707886"/>
          </a:xfrm>
          <a:prstGeom prst="rect">
            <a:avLst/>
          </a:prstGeom>
          <a:noFill/>
        </p:spPr>
        <p:txBody>
          <a:bodyPr wrap="square" rtlCol="0">
            <a:spAutoFit/>
          </a:bodyPr>
          <a:lstStyle/>
          <a:p>
            <a:pPr algn="ctr"/>
            <a:r>
              <a:rPr lang="en-US" sz="4000" dirty="0" smtClean="0"/>
              <a:t>Ironton – Russell Bridge</a:t>
            </a:r>
            <a:endParaRPr lang="en-US" sz="40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9399" y="1446549"/>
            <a:ext cx="5284202" cy="4174520"/>
          </a:xfrm>
          <a:prstGeom prst="rect">
            <a:avLst/>
          </a:prstGeom>
        </p:spPr>
      </p:pic>
    </p:spTree>
    <p:extLst>
      <p:ext uri="{BB962C8B-B14F-4D97-AF65-F5344CB8AC3E}">
        <p14:creationId xmlns:p14="http://schemas.microsoft.com/office/powerpoint/2010/main" val="27545988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105" y="464416"/>
            <a:ext cx="7237789" cy="5168379"/>
          </a:xfrm>
          <a:prstGeom prst="rect">
            <a:avLst/>
          </a:prstGeom>
        </p:spPr>
      </p:pic>
    </p:spTree>
    <p:extLst>
      <p:ext uri="{BB962C8B-B14F-4D97-AF65-F5344CB8AC3E}">
        <p14:creationId xmlns:p14="http://schemas.microsoft.com/office/powerpoint/2010/main" val="27658234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309510" y="738663"/>
            <a:ext cx="6524978" cy="707886"/>
          </a:xfrm>
          <a:prstGeom prst="rect">
            <a:avLst/>
          </a:prstGeom>
          <a:noFill/>
        </p:spPr>
        <p:txBody>
          <a:bodyPr wrap="square" rtlCol="0">
            <a:spAutoFit/>
          </a:bodyPr>
          <a:lstStyle/>
          <a:p>
            <a:pPr algn="ctr"/>
            <a:r>
              <a:rPr lang="en-US" sz="4000" dirty="0" smtClean="0"/>
              <a:t>Ironton – Russell Bridge</a:t>
            </a:r>
            <a:endParaRPr lang="en-US" sz="40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43" y="395111"/>
            <a:ext cx="7955911" cy="5295654"/>
          </a:xfrm>
          <a:prstGeom prst="rect">
            <a:avLst/>
          </a:prstGeom>
        </p:spPr>
      </p:pic>
    </p:spTree>
    <p:extLst>
      <p:ext uri="{BB962C8B-B14F-4D97-AF65-F5344CB8AC3E}">
        <p14:creationId xmlns:p14="http://schemas.microsoft.com/office/powerpoint/2010/main" val="30076357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309510" y="738663"/>
            <a:ext cx="6524978" cy="707886"/>
          </a:xfrm>
          <a:prstGeom prst="rect">
            <a:avLst/>
          </a:prstGeom>
          <a:noFill/>
        </p:spPr>
        <p:txBody>
          <a:bodyPr wrap="square" rtlCol="0">
            <a:spAutoFit/>
          </a:bodyPr>
          <a:lstStyle/>
          <a:p>
            <a:pPr algn="ctr"/>
            <a:r>
              <a:rPr lang="en-US" sz="4000" dirty="0" smtClean="0"/>
              <a:t>Ironton – Russell Bridge</a:t>
            </a:r>
            <a:endParaRPr lang="en-US" sz="40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485" y="451556"/>
            <a:ext cx="7752603" cy="5160327"/>
          </a:xfrm>
          <a:prstGeom prst="rect">
            <a:avLst/>
          </a:prstGeom>
        </p:spPr>
      </p:pic>
    </p:spTree>
    <p:extLst>
      <p:ext uri="{BB962C8B-B14F-4D97-AF65-F5344CB8AC3E}">
        <p14:creationId xmlns:p14="http://schemas.microsoft.com/office/powerpoint/2010/main" val="9551477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357" y="2185212"/>
            <a:ext cx="7561802" cy="1073730"/>
          </a:xfrm>
          <a:prstGeom prst="rect">
            <a:avLst/>
          </a:prstGeom>
        </p:spPr>
      </p:pic>
    </p:spTree>
    <p:extLst>
      <p:ext uri="{BB962C8B-B14F-4D97-AF65-F5344CB8AC3E}">
        <p14:creationId xmlns:p14="http://schemas.microsoft.com/office/powerpoint/2010/main" val="31337728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858" y="349956"/>
            <a:ext cx="7396284" cy="5231051"/>
          </a:xfrm>
          <a:prstGeom prst="rect">
            <a:avLst/>
          </a:prstGeom>
        </p:spPr>
      </p:pic>
    </p:spTree>
    <p:extLst>
      <p:ext uri="{BB962C8B-B14F-4D97-AF65-F5344CB8AC3E}">
        <p14:creationId xmlns:p14="http://schemas.microsoft.com/office/powerpoint/2010/main" val="4198943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pPr algn="ctr"/>
            <a:r>
              <a:rPr lang="en-US" b="1" u="sng" dirty="0" smtClean="0"/>
              <a:t>Partnering</a:t>
            </a:r>
            <a:endParaRPr lang="en-US" b="1" u="sng" dirty="0"/>
          </a:p>
        </p:txBody>
      </p:sp>
      <p:pic>
        <p:nvPicPr>
          <p:cNvPr id="5" name="Content Placeholder 4"/>
          <p:cNvPicPr>
            <a:picLocks noGrp="1" noChangeAspect="1"/>
          </p:cNvPicPr>
          <p:nvPr>
            <p:ph idx="1"/>
          </p:nvPr>
        </p:nvPicPr>
        <p:blipFill>
          <a:blip r:embed="rId3"/>
          <a:stretch>
            <a:fillRect/>
          </a:stretch>
        </p:blipFill>
        <p:spPr>
          <a:xfrm>
            <a:off x="560173" y="1281927"/>
            <a:ext cx="7955177" cy="4413630"/>
          </a:xfrm>
          <a:prstGeom prst="rect">
            <a:avLst/>
          </a:prstGeom>
        </p:spPr>
      </p:pic>
    </p:spTree>
    <p:extLst>
      <p:ext uri="{BB962C8B-B14F-4D97-AF65-F5344CB8AC3E}">
        <p14:creationId xmlns:p14="http://schemas.microsoft.com/office/powerpoint/2010/main" val="35696484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033" y="216059"/>
            <a:ext cx="7443934" cy="5429955"/>
          </a:xfrm>
          <a:prstGeom prst="rect">
            <a:avLst/>
          </a:prstGeom>
        </p:spPr>
      </p:pic>
    </p:spTree>
    <p:extLst>
      <p:ext uri="{BB962C8B-B14F-4D97-AF65-F5344CB8AC3E}">
        <p14:creationId xmlns:p14="http://schemas.microsoft.com/office/powerpoint/2010/main" val="29004765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309510" y="738663"/>
            <a:ext cx="6524978" cy="707886"/>
          </a:xfrm>
          <a:prstGeom prst="rect">
            <a:avLst/>
          </a:prstGeom>
          <a:noFill/>
        </p:spPr>
        <p:txBody>
          <a:bodyPr wrap="square" rtlCol="0">
            <a:spAutoFit/>
          </a:bodyPr>
          <a:lstStyle/>
          <a:p>
            <a:pPr algn="ctr"/>
            <a:r>
              <a:rPr lang="en-US" sz="4000" dirty="0" smtClean="0"/>
              <a:t>Ironton – Russell Bridge</a:t>
            </a:r>
            <a:endParaRPr lang="en-US" sz="4000" dirty="0"/>
          </a:p>
        </p:txBody>
      </p:sp>
      <p:sp>
        <p:nvSpPr>
          <p:cNvPr id="2" name="TextBox 1"/>
          <p:cNvSpPr txBox="1"/>
          <p:nvPr/>
        </p:nvSpPr>
        <p:spPr>
          <a:xfrm>
            <a:off x="824089" y="1446549"/>
            <a:ext cx="7732889" cy="2308324"/>
          </a:xfrm>
          <a:prstGeom prst="rect">
            <a:avLst/>
          </a:prstGeom>
          <a:noFill/>
        </p:spPr>
        <p:txBody>
          <a:bodyPr wrap="square" rtlCol="0">
            <a:spAutoFit/>
          </a:bodyPr>
          <a:lstStyle/>
          <a:p>
            <a:endParaRPr lang="en-US" dirty="0" smtClean="0"/>
          </a:p>
          <a:p>
            <a:r>
              <a:rPr lang="en-US" dirty="0" smtClean="0"/>
              <a:t>ODOT Construction and Material Specifications (C&amp;MS) 711.02</a:t>
            </a:r>
          </a:p>
          <a:p>
            <a:endParaRPr lang="en-US" dirty="0" smtClean="0"/>
          </a:p>
          <a:p>
            <a:r>
              <a:rPr lang="en-US" dirty="0" smtClean="0"/>
              <a:t>ASTM A123: Standard Specification for Hot-Dipped Galvanized Coatings on Iron and Steel Products</a:t>
            </a:r>
          </a:p>
          <a:p>
            <a:endParaRPr lang="en-US" dirty="0" smtClean="0"/>
          </a:p>
          <a:p>
            <a:r>
              <a:rPr lang="en-US" dirty="0" smtClean="0"/>
              <a:t>ASTM A384: Standard Practices for Safeguarding against Warpage and Distortion During Hot-Dip Galvanization on Steel Assemblies</a:t>
            </a:r>
          </a:p>
        </p:txBody>
      </p:sp>
    </p:spTree>
    <p:extLst>
      <p:ext uri="{BB962C8B-B14F-4D97-AF65-F5344CB8AC3E}">
        <p14:creationId xmlns:p14="http://schemas.microsoft.com/office/powerpoint/2010/main" val="945181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309510" y="738663"/>
            <a:ext cx="6524978" cy="707886"/>
          </a:xfrm>
          <a:prstGeom prst="rect">
            <a:avLst/>
          </a:prstGeom>
          <a:noFill/>
        </p:spPr>
        <p:txBody>
          <a:bodyPr wrap="square" rtlCol="0">
            <a:spAutoFit/>
          </a:bodyPr>
          <a:lstStyle/>
          <a:p>
            <a:pPr algn="ctr"/>
            <a:r>
              <a:rPr lang="en-US" sz="4000" dirty="0" smtClean="0"/>
              <a:t>Ironton – Russell Bridge</a:t>
            </a:r>
            <a:endParaRPr lang="en-US" sz="4000" dirty="0"/>
          </a:p>
        </p:txBody>
      </p:sp>
      <p:sp>
        <p:nvSpPr>
          <p:cNvPr id="7" name="TextBox 6"/>
          <p:cNvSpPr txBox="1"/>
          <p:nvPr/>
        </p:nvSpPr>
        <p:spPr>
          <a:xfrm>
            <a:off x="2607733" y="1631214"/>
            <a:ext cx="3409244" cy="369332"/>
          </a:xfrm>
          <a:prstGeom prst="rect">
            <a:avLst/>
          </a:prstGeom>
          <a:noFill/>
        </p:spPr>
        <p:txBody>
          <a:bodyPr wrap="square" rtlCol="0">
            <a:spAutoFit/>
          </a:bodyPr>
          <a:lstStyle/>
          <a:p>
            <a:pPr algn="ctr"/>
            <a:r>
              <a:rPr lang="en-US" b="1" dirty="0" smtClean="0"/>
              <a:t>ASTM A384</a:t>
            </a:r>
            <a:endParaRPr lang="en-US" b="1"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756" y="2000546"/>
            <a:ext cx="8997244" cy="3315376"/>
          </a:xfrm>
          <a:prstGeom prst="rect">
            <a:avLst/>
          </a:prstGeom>
        </p:spPr>
      </p:pic>
    </p:spTree>
    <p:extLst>
      <p:ext uri="{BB962C8B-B14F-4D97-AF65-F5344CB8AC3E}">
        <p14:creationId xmlns:p14="http://schemas.microsoft.com/office/powerpoint/2010/main" val="18582952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309510" y="738663"/>
            <a:ext cx="6524978" cy="707886"/>
          </a:xfrm>
          <a:prstGeom prst="rect">
            <a:avLst/>
          </a:prstGeom>
          <a:noFill/>
        </p:spPr>
        <p:txBody>
          <a:bodyPr wrap="square" rtlCol="0">
            <a:spAutoFit/>
          </a:bodyPr>
          <a:lstStyle/>
          <a:p>
            <a:pPr algn="ctr"/>
            <a:r>
              <a:rPr lang="en-US" sz="4000" dirty="0" smtClean="0"/>
              <a:t>Ironton – Russell Bridge</a:t>
            </a:r>
            <a:endParaRPr lang="en-US" sz="4000" dirty="0"/>
          </a:p>
        </p:txBody>
      </p:sp>
      <p:sp>
        <p:nvSpPr>
          <p:cNvPr id="7" name="TextBox 6"/>
          <p:cNvSpPr txBox="1"/>
          <p:nvPr/>
        </p:nvSpPr>
        <p:spPr>
          <a:xfrm>
            <a:off x="2867377" y="2185212"/>
            <a:ext cx="3409244" cy="369332"/>
          </a:xfrm>
          <a:prstGeom prst="rect">
            <a:avLst/>
          </a:prstGeom>
          <a:noFill/>
        </p:spPr>
        <p:txBody>
          <a:bodyPr wrap="square" rtlCol="0">
            <a:spAutoFit/>
          </a:bodyPr>
          <a:lstStyle/>
          <a:p>
            <a:pPr algn="ctr"/>
            <a:r>
              <a:rPr lang="en-US" b="1" dirty="0" smtClean="0"/>
              <a:t>Bridge Design Manual</a:t>
            </a:r>
            <a:endParaRPr lang="en-US" b="1" dirty="0"/>
          </a:p>
        </p:txBody>
      </p:sp>
      <p:sp>
        <p:nvSpPr>
          <p:cNvPr id="8" name="TextBox 7"/>
          <p:cNvSpPr txBox="1"/>
          <p:nvPr/>
        </p:nvSpPr>
        <p:spPr>
          <a:xfrm>
            <a:off x="293510" y="2621434"/>
            <a:ext cx="8556978" cy="2308324"/>
          </a:xfrm>
          <a:prstGeom prst="rect">
            <a:avLst/>
          </a:prstGeom>
          <a:noFill/>
        </p:spPr>
        <p:txBody>
          <a:bodyPr wrap="square" rtlCol="0">
            <a:spAutoFit/>
          </a:bodyPr>
          <a:lstStyle/>
          <a:p>
            <a:r>
              <a:rPr lang="en-US" dirty="0"/>
              <a:t>302.4.2.1 GALVANIZED BEAM STRUCTURES If a galvanized bridge structure is the selected structure type, the following problems should be recognized and dealt with by the designer. Galvanizing tanks are shallow and normally not longer than 45 feet [13.7 meters] in length. Therefore, beam lengths should not be longer than 60 feet [18.5 meters]. Before a design is BDM SECTION 300 DETAIL DESIGN July 2007 3-27 completed, the designer should confirm with local galvanizers if a local plant can galvanize the structural members detailed. </a:t>
            </a:r>
          </a:p>
          <a:p>
            <a:endParaRPr lang="en-US" dirty="0"/>
          </a:p>
        </p:txBody>
      </p:sp>
    </p:spTree>
    <p:extLst>
      <p:ext uri="{BB962C8B-B14F-4D97-AF65-F5344CB8AC3E}">
        <p14:creationId xmlns:p14="http://schemas.microsoft.com/office/powerpoint/2010/main" val="2449538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309510" y="738663"/>
            <a:ext cx="6524978" cy="707886"/>
          </a:xfrm>
          <a:prstGeom prst="rect">
            <a:avLst/>
          </a:prstGeom>
          <a:noFill/>
        </p:spPr>
        <p:txBody>
          <a:bodyPr wrap="square" rtlCol="0">
            <a:spAutoFit/>
          </a:bodyPr>
          <a:lstStyle/>
          <a:p>
            <a:pPr algn="ctr"/>
            <a:r>
              <a:rPr lang="en-US" sz="4000" dirty="0" smtClean="0"/>
              <a:t>Ironton – Russell Bridge</a:t>
            </a:r>
            <a:endParaRPr lang="en-US" sz="40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48" y="2185212"/>
            <a:ext cx="8948902" cy="1332088"/>
          </a:xfrm>
          <a:prstGeom prst="rect">
            <a:avLst/>
          </a:prstGeom>
        </p:spPr>
      </p:pic>
      <p:sp>
        <p:nvSpPr>
          <p:cNvPr id="7" name="TextBox 6"/>
          <p:cNvSpPr txBox="1"/>
          <p:nvPr/>
        </p:nvSpPr>
        <p:spPr>
          <a:xfrm>
            <a:off x="2607733" y="1631214"/>
            <a:ext cx="3409244" cy="369332"/>
          </a:xfrm>
          <a:prstGeom prst="rect">
            <a:avLst/>
          </a:prstGeom>
          <a:noFill/>
        </p:spPr>
        <p:txBody>
          <a:bodyPr wrap="square" rtlCol="0">
            <a:spAutoFit/>
          </a:bodyPr>
          <a:lstStyle/>
          <a:p>
            <a:pPr algn="ctr"/>
            <a:r>
              <a:rPr lang="en-US" b="1" dirty="0" smtClean="0"/>
              <a:t>ASTM A123</a:t>
            </a:r>
            <a:endParaRPr lang="en-US" b="1" dirty="0"/>
          </a:p>
        </p:txBody>
      </p:sp>
    </p:spTree>
    <p:extLst>
      <p:ext uri="{BB962C8B-B14F-4D97-AF65-F5344CB8AC3E}">
        <p14:creationId xmlns:p14="http://schemas.microsoft.com/office/powerpoint/2010/main" val="5873604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309510" y="738663"/>
            <a:ext cx="6524978" cy="707886"/>
          </a:xfrm>
          <a:prstGeom prst="rect">
            <a:avLst/>
          </a:prstGeom>
          <a:noFill/>
        </p:spPr>
        <p:txBody>
          <a:bodyPr wrap="square" rtlCol="0">
            <a:spAutoFit/>
          </a:bodyPr>
          <a:lstStyle/>
          <a:p>
            <a:pPr algn="ctr"/>
            <a:r>
              <a:rPr lang="en-US" sz="4000" dirty="0" smtClean="0"/>
              <a:t>Ironton – Russell Bridge</a:t>
            </a:r>
            <a:endParaRPr lang="en-US" sz="4000" dirty="0"/>
          </a:p>
        </p:txBody>
      </p:sp>
      <p:sp>
        <p:nvSpPr>
          <p:cNvPr id="7" name="TextBox 6"/>
          <p:cNvSpPr txBox="1"/>
          <p:nvPr/>
        </p:nvSpPr>
        <p:spPr>
          <a:xfrm>
            <a:off x="2460977" y="1631214"/>
            <a:ext cx="3409244" cy="369332"/>
          </a:xfrm>
          <a:prstGeom prst="rect">
            <a:avLst/>
          </a:prstGeom>
          <a:noFill/>
        </p:spPr>
        <p:txBody>
          <a:bodyPr wrap="square" rtlCol="0">
            <a:spAutoFit/>
          </a:bodyPr>
          <a:lstStyle/>
          <a:p>
            <a:pPr algn="ctr"/>
            <a:r>
              <a:rPr lang="en-US" b="1" dirty="0" smtClean="0"/>
              <a:t>Pre-Galvanization Meeting</a:t>
            </a:r>
            <a:endParaRPr lang="en-US" b="1"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188" y="2523877"/>
            <a:ext cx="8913622" cy="2409367"/>
          </a:xfrm>
          <a:prstGeom prst="rect">
            <a:avLst/>
          </a:prstGeom>
        </p:spPr>
      </p:pic>
    </p:spTree>
    <p:extLst>
      <p:ext uri="{BB962C8B-B14F-4D97-AF65-F5344CB8AC3E}">
        <p14:creationId xmlns:p14="http://schemas.microsoft.com/office/powerpoint/2010/main" val="30129645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0422" y="150153"/>
            <a:ext cx="5218689" cy="5478624"/>
          </a:xfrm>
          <a:prstGeom prst="rect">
            <a:avLst/>
          </a:prstGeom>
        </p:spPr>
      </p:pic>
      <p:pic>
        <p:nvPicPr>
          <p:cNvPr id="3" name="Picture 2"/>
          <p:cNvPicPr>
            <a:picLocks noChangeAspect="1"/>
          </p:cNvPicPr>
          <p:nvPr/>
        </p:nvPicPr>
        <p:blipFill>
          <a:blip r:embed="rId4"/>
          <a:stretch>
            <a:fillRect/>
          </a:stretch>
        </p:blipFill>
        <p:spPr>
          <a:xfrm>
            <a:off x="494948" y="4673110"/>
            <a:ext cx="8073319" cy="638845"/>
          </a:xfrm>
          <a:prstGeom prst="rect">
            <a:avLst/>
          </a:prstGeom>
        </p:spPr>
      </p:pic>
    </p:spTree>
    <p:extLst>
      <p:ext uri="{BB962C8B-B14F-4D97-AF65-F5344CB8AC3E}">
        <p14:creationId xmlns:p14="http://schemas.microsoft.com/office/powerpoint/2010/main" val="374314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357" y="2185212"/>
            <a:ext cx="7561802" cy="1073730"/>
          </a:xfrm>
          <a:prstGeom prst="rect">
            <a:avLst/>
          </a:prstGeom>
        </p:spPr>
      </p:pic>
    </p:spTree>
    <p:extLst>
      <p:ext uri="{BB962C8B-B14F-4D97-AF65-F5344CB8AC3E}">
        <p14:creationId xmlns:p14="http://schemas.microsoft.com/office/powerpoint/2010/main" val="17546115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309510" y="738663"/>
            <a:ext cx="6524978" cy="707886"/>
          </a:xfrm>
          <a:prstGeom prst="rect">
            <a:avLst/>
          </a:prstGeom>
          <a:noFill/>
        </p:spPr>
        <p:txBody>
          <a:bodyPr wrap="square" rtlCol="0">
            <a:spAutoFit/>
          </a:bodyPr>
          <a:lstStyle/>
          <a:p>
            <a:pPr algn="ctr"/>
            <a:r>
              <a:rPr lang="en-US" sz="4000" dirty="0" smtClean="0"/>
              <a:t>Ironton – Russell Bridge</a:t>
            </a:r>
            <a:endParaRPr lang="en-US" sz="4000" dirty="0"/>
          </a:p>
        </p:txBody>
      </p:sp>
      <p:sp>
        <p:nvSpPr>
          <p:cNvPr id="2" name="Oval 1"/>
          <p:cNvSpPr/>
          <p:nvPr/>
        </p:nvSpPr>
        <p:spPr>
          <a:xfrm>
            <a:off x="3770489" y="1682044"/>
            <a:ext cx="1986844" cy="114017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ODOT</a:t>
            </a:r>
            <a:endParaRPr lang="en-US" dirty="0"/>
          </a:p>
        </p:txBody>
      </p:sp>
      <p:sp>
        <p:nvSpPr>
          <p:cNvPr id="6" name="Rectangle 5"/>
          <p:cNvSpPr/>
          <p:nvPr/>
        </p:nvSpPr>
        <p:spPr>
          <a:xfrm>
            <a:off x="1422400" y="3048000"/>
            <a:ext cx="1625600"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DESIGNER</a:t>
            </a:r>
            <a:endParaRPr lang="en-US" dirty="0"/>
          </a:p>
        </p:txBody>
      </p:sp>
      <p:sp>
        <p:nvSpPr>
          <p:cNvPr id="9" name="Isosceles Triangle 8"/>
          <p:cNvSpPr/>
          <p:nvPr/>
        </p:nvSpPr>
        <p:spPr>
          <a:xfrm>
            <a:off x="6141154" y="2540000"/>
            <a:ext cx="2370667" cy="12530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Contractor</a:t>
            </a:r>
            <a:endParaRPr lang="en-US" dirty="0"/>
          </a:p>
        </p:txBody>
      </p:sp>
    </p:spTree>
    <p:extLst>
      <p:ext uri="{BB962C8B-B14F-4D97-AF65-F5344CB8AC3E}">
        <p14:creationId xmlns:p14="http://schemas.microsoft.com/office/powerpoint/2010/main" val="7593999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309510" y="738663"/>
            <a:ext cx="6524978" cy="707886"/>
          </a:xfrm>
          <a:prstGeom prst="rect">
            <a:avLst/>
          </a:prstGeom>
          <a:noFill/>
        </p:spPr>
        <p:txBody>
          <a:bodyPr wrap="square" rtlCol="0">
            <a:spAutoFit/>
          </a:bodyPr>
          <a:lstStyle/>
          <a:p>
            <a:pPr algn="ctr"/>
            <a:r>
              <a:rPr lang="en-US" sz="4000" dirty="0" smtClean="0"/>
              <a:t>Ironton – Russell Bridge</a:t>
            </a:r>
            <a:endParaRPr lang="en-US" sz="4000" dirty="0"/>
          </a:p>
        </p:txBody>
      </p:sp>
      <p:sp>
        <p:nvSpPr>
          <p:cNvPr id="2" name="Oval 1"/>
          <p:cNvSpPr/>
          <p:nvPr/>
        </p:nvSpPr>
        <p:spPr>
          <a:xfrm>
            <a:off x="3770489" y="1682044"/>
            <a:ext cx="1986844" cy="114017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ODOT</a:t>
            </a:r>
            <a:endParaRPr lang="en-US" dirty="0"/>
          </a:p>
        </p:txBody>
      </p:sp>
      <p:sp>
        <p:nvSpPr>
          <p:cNvPr id="6" name="Rectangle 5"/>
          <p:cNvSpPr/>
          <p:nvPr/>
        </p:nvSpPr>
        <p:spPr>
          <a:xfrm>
            <a:off x="1422400" y="3048000"/>
            <a:ext cx="1625600"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DESIGNER</a:t>
            </a:r>
            <a:endParaRPr lang="en-US" dirty="0"/>
          </a:p>
        </p:txBody>
      </p:sp>
      <p:sp>
        <p:nvSpPr>
          <p:cNvPr id="9" name="Isosceles Triangle 8"/>
          <p:cNvSpPr/>
          <p:nvPr/>
        </p:nvSpPr>
        <p:spPr>
          <a:xfrm>
            <a:off x="6141154" y="2540000"/>
            <a:ext cx="2370667" cy="12530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Contractor</a:t>
            </a:r>
            <a:endParaRPr lang="en-US" dirty="0"/>
          </a:p>
        </p:txBody>
      </p:sp>
      <p:sp>
        <p:nvSpPr>
          <p:cNvPr id="10" name="Round Diagonal Corner Rectangle 9"/>
          <p:cNvSpPr/>
          <p:nvPr/>
        </p:nvSpPr>
        <p:spPr>
          <a:xfrm>
            <a:off x="6276622" y="4109156"/>
            <a:ext cx="1986845" cy="575733"/>
          </a:xfrm>
          <a:prstGeom prst="round2Diag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Fabricator</a:t>
            </a:r>
            <a:endParaRPr lang="en-US" dirty="0"/>
          </a:p>
        </p:txBody>
      </p:sp>
      <p:sp>
        <p:nvSpPr>
          <p:cNvPr id="11" name="Cube 10"/>
          <p:cNvSpPr/>
          <p:nvPr/>
        </p:nvSpPr>
        <p:spPr>
          <a:xfrm>
            <a:off x="6615289" y="5000978"/>
            <a:ext cx="1377244" cy="530578"/>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Galvanizer</a:t>
            </a:r>
            <a:endParaRPr lang="en-US" dirty="0"/>
          </a:p>
        </p:txBody>
      </p:sp>
    </p:spTree>
    <p:extLst>
      <p:ext uri="{BB962C8B-B14F-4D97-AF65-F5344CB8AC3E}">
        <p14:creationId xmlns:p14="http://schemas.microsoft.com/office/powerpoint/2010/main" val="3796199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Partnering</a:t>
            </a:r>
            <a:endParaRPr lang="en-US" b="1" u="sng" dirty="0"/>
          </a:p>
        </p:txBody>
      </p:sp>
      <p:sp>
        <p:nvSpPr>
          <p:cNvPr id="3" name="Content Placeholder 2"/>
          <p:cNvSpPr>
            <a:spLocks noGrp="1"/>
          </p:cNvSpPr>
          <p:nvPr>
            <p:ph idx="1"/>
          </p:nvPr>
        </p:nvSpPr>
        <p:spPr>
          <a:xfrm>
            <a:off x="628650" y="1690689"/>
            <a:ext cx="7886700" cy="4351338"/>
          </a:xfrm>
        </p:spPr>
        <p:txBody>
          <a:bodyPr/>
          <a:lstStyle/>
          <a:p>
            <a:pPr marL="0" indent="0">
              <a:buNone/>
            </a:pPr>
            <a:r>
              <a:rPr lang="en-US" sz="3200" u="sng" dirty="0" smtClean="0"/>
              <a:t>Misconceptions about Partnering…</a:t>
            </a:r>
          </a:p>
          <a:p>
            <a:pPr marL="285750" indent="-285750" fontAlgn="base">
              <a:lnSpc>
                <a:spcPct val="100000"/>
              </a:lnSpc>
              <a:spcBef>
                <a:spcPct val="20000"/>
              </a:spcBef>
              <a:spcAft>
                <a:spcPct val="0"/>
              </a:spcAft>
              <a:buBlip>
                <a:blip r:embed="rId2"/>
              </a:buBlip>
            </a:pPr>
            <a:r>
              <a:rPr lang="en-US" sz="3200" kern="0" dirty="0" smtClean="0"/>
              <a:t> “Horse-trading”</a:t>
            </a:r>
          </a:p>
          <a:p>
            <a:pPr marL="285750" indent="-285750" fontAlgn="base">
              <a:lnSpc>
                <a:spcPct val="100000"/>
              </a:lnSpc>
              <a:spcBef>
                <a:spcPct val="20000"/>
              </a:spcBef>
              <a:spcAft>
                <a:spcPct val="0"/>
              </a:spcAft>
              <a:buBlip>
                <a:blip r:embed="rId2"/>
              </a:buBlip>
            </a:pPr>
            <a:r>
              <a:rPr lang="en-US" sz="3200" kern="0" dirty="0" smtClean="0"/>
              <a:t> Trust Falls &amp; Hand Holding</a:t>
            </a:r>
          </a:p>
          <a:p>
            <a:pPr marL="285750" indent="-285750" fontAlgn="base">
              <a:lnSpc>
                <a:spcPct val="100000"/>
              </a:lnSpc>
              <a:spcBef>
                <a:spcPct val="20000"/>
              </a:spcBef>
              <a:spcAft>
                <a:spcPct val="0"/>
              </a:spcAft>
              <a:buBlip>
                <a:blip r:embed="rId2"/>
              </a:buBlip>
            </a:pPr>
            <a:r>
              <a:rPr lang="en-US" sz="3200" kern="0" dirty="0" smtClean="0"/>
              <a:t> Sacrifice</a:t>
            </a:r>
            <a:endParaRPr lang="en-US" sz="3200" kern="0" dirty="0"/>
          </a:p>
          <a:p>
            <a:pPr marL="285750" indent="-285750" fontAlgn="base">
              <a:lnSpc>
                <a:spcPct val="100000"/>
              </a:lnSpc>
              <a:spcBef>
                <a:spcPct val="20000"/>
              </a:spcBef>
              <a:spcAft>
                <a:spcPct val="0"/>
              </a:spcAft>
              <a:buBlip>
                <a:blip r:embed="rId2"/>
              </a:buBlip>
            </a:pPr>
            <a:r>
              <a:rPr lang="en-US" sz="3200" kern="0" dirty="0" smtClean="0"/>
              <a:t> Expecting </a:t>
            </a:r>
            <a:r>
              <a:rPr lang="en-US" sz="3200" kern="0" dirty="0"/>
              <a:t>extra work for free</a:t>
            </a:r>
          </a:p>
          <a:p>
            <a:pPr marL="285750" indent="-285750" fontAlgn="base">
              <a:lnSpc>
                <a:spcPct val="100000"/>
              </a:lnSpc>
              <a:spcBef>
                <a:spcPct val="20000"/>
              </a:spcBef>
              <a:spcAft>
                <a:spcPct val="0"/>
              </a:spcAft>
              <a:buBlip>
                <a:blip r:embed="rId2"/>
              </a:buBlip>
            </a:pPr>
            <a:r>
              <a:rPr lang="en-US" sz="3200" kern="0" dirty="0" smtClean="0"/>
              <a:t> Relaxing </a:t>
            </a:r>
            <a:r>
              <a:rPr lang="en-US" sz="3200" kern="0" dirty="0"/>
              <a:t>specifications</a:t>
            </a:r>
          </a:p>
          <a:p>
            <a:pPr marL="285750" indent="-285750" fontAlgn="base">
              <a:lnSpc>
                <a:spcPct val="100000"/>
              </a:lnSpc>
              <a:spcBef>
                <a:spcPct val="20000"/>
              </a:spcBef>
              <a:spcAft>
                <a:spcPct val="0"/>
              </a:spcAft>
              <a:buBlip>
                <a:blip r:embed="rId2"/>
              </a:buBlip>
            </a:pPr>
            <a:r>
              <a:rPr lang="en-US" sz="3200" kern="0" dirty="0" smtClean="0"/>
              <a:t> A </a:t>
            </a:r>
            <a:r>
              <a:rPr lang="en-US" sz="3200" kern="0" dirty="0"/>
              <a:t>replacement to the Contract</a:t>
            </a:r>
          </a:p>
          <a:p>
            <a:pPr marL="0" indent="0">
              <a:buNone/>
            </a:pPr>
            <a:endParaRPr lang="en-US" dirty="0"/>
          </a:p>
        </p:txBody>
      </p:sp>
    </p:spTree>
    <p:extLst>
      <p:ext uri="{BB962C8B-B14F-4D97-AF65-F5344CB8AC3E}">
        <p14:creationId xmlns:p14="http://schemas.microsoft.com/office/powerpoint/2010/main" val="16024654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309510" y="738663"/>
            <a:ext cx="6524978" cy="707886"/>
          </a:xfrm>
          <a:prstGeom prst="rect">
            <a:avLst/>
          </a:prstGeom>
          <a:noFill/>
        </p:spPr>
        <p:txBody>
          <a:bodyPr wrap="square" rtlCol="0">
            <a:spAutoFit/>
          </a:bodyPr>
          <a:lstStyle/>
          <a:p>
            <a:pPr algn="ctr"/>
            <a:r>
              <a:rPr lang="en-US" sz="4000" dirty="0" smtClean="0"/>
              <a:t>Ironton – Russell Bridge</a:t>
            </a:r>
            <a:endParaRPr lang="en-US" sz="4000" dirty="0"/>
          </a:p>
        </p:txBody>
      </p:sp>
      <p:sp>
        <p:nvSpPr>
          <p:cNvPr id="2" name="Oval 1"/>
          <p:cNvSpPr/>
          <p:nvPr/>
        </p:nvSpPr>
        <p:spPr>
          <a:xfrm>
            <a:off x="3770489" y="1682044"/>
            <a:ext cx="1986844" cy="114017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ODOT</a:t>
            </a:r>
            <a:endParaRPr lang="en-US" dirty="0"/>
          </a:p>
        </p:txBody>
      </p:sp>
      <p:sp>
        <p:nvSpPr>
          <p:cNvPr id="6" name="Rectangle 5"/>
          <p:cNvSpPr/>
          <p:nvPr/>
        </p:nvSpPr>
        <p:spPr>
          <a:xfrm>
            <a:off x="1422400" y="3048000"/>
            <a:ext cx="1625600"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DESIGNER</a:t>
            </a:r>
            <a:endParaRPr lang="en-US" dirty="0"/>
          </a:p>
        </p:txBody>
      </p:sp>
      <p:sp>
        <p:nvSpPr>
          <p:cNvPr id="9" name="Isosceles Triangle 8"/>
          <p:cNvSpPr/>
          <p:nvPr/>
        </p:nvSpPr>
        <p:spPr>
          <a:xfrm>
            <a:off x="6141154" y="2540000"/>
            <a:ext cx="2370667" cy="12530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Contractor</a:t>
            </a:r>
            <a:endParaRPr lang="en-US" dirty="0"/>
          </a:p>
        </p:txBody>
      </p:sp>
      <p:sp>
        <p:nvSpPr>
          <p:cNvPr id="10" name="Round Diagonal Corner Rectangle 9"/>
          <p:cNvSpPr/>
          <p:nvPr/>
        </p:nvSpPr>
        <p:spPr>
          <a:xfrm>
            <a:off x="6276622" y="4109156"/>
            <a:ext cx="1986845" cy="575733"/>
          </a:xfrm>
          <a:prstGeom prst="round2Diag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Fabricator</a:t>
            </a:r>
            <a:endParaRPr lang="en-US" dirty="0"/>
          </a:p>
        </p:txBody>
      </p:sp>
      <p:sp>
        <p:nvSpPr>
          <p:cNvPr id="11" name="Cube 10"/>
          <p:cNvSpPr/>
          <p:nvPr/>
        </p:nvSpPr>
        <p:spPr>
          <a:xfrm>
            <a:off x="6615289" y="5000978"/>
            <a:ext cx="1377244" cy="530578"/>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Galvanizer</a:t>
            </a:r>
            <a:endParaRPr lang="en-US" dirty="0"/>
          </a:p>
        </p:txBody>
      </p:sp>
      <p:cxnSp>
        <p:nvCxnSpPr>
          <p:cNvPr id="16" name="Straight Arrow Connector 15"/>
          <p:cNvCxnSpPr/>
          <p:nvPr/>
        </p:nvCxnSpPr>
        <p:spPr>
          <a:xfrm flipH="1">
            <a:off x="2415822" y="2183148"/>
            <a:ext cx="1264356" cy="795867"/>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a:off x="5836356" y="2348089"/>
            <a:ext cx="778933" cy="699911"/>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381992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309510" y="738663"/>
            <a:ext cx="6524978" cy="707886"/>
          </a:xfrm>
          <a:prstGeom prst="rect">
            <a:avLst/>
          </a:prstGeom>
          <a:noFill/>
        </p:spPr>
        <p:txBody>
          <a:bodyPr wrap="square" rtlCol="0">
            <a:spAutoFit/>
          </a:bodyPr>
          <a:lstStyle/>
          <a:p>
            <a:pPr algn="ctr"/>
            <a:r>
              <a:rPr lang="en-US" sz="4000" dirty="0" smtClean="0"/>
              <a:t>Ironton – Russell Bridge</a:t>
            </a:r>
            <a:endParaRPr lang="en-US" sz="4000" dirty="0"/>
          </a:p>
        </p:txBody>
      </p:sp>
      <p:sp>
        <p:nvSpPr>
          <p:cNvPr id="2" name="Oval 1"/>
          <p:cNvSpPr/>
          <p:nvPr/>
        </p:nvSpPr>
        <p:spPr>
          <a:xfrm>
            <a:off x="3770489" y="1682044"/>
            <a:ext cx="1986844" cy="114017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ODOT</a:t>
            </a:r>
            <a:endParaRPr lang="en-US" dirty="0"/>
          </a:p>
        </p:txBody>
      </p:sp>
      <p:sp>
        <p:nvSpPr>
          <p:cNvPr id="6" name="Rectangle 5"/>
          <p:cNvSpPr/>
          <p:nvPr/>
        </p:nvSpPr>
        <p:spPr>
          <a:xfrm>
            <a:off x="1422400" y="3048000"/>
            <a:ext cx="1625600"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DESIGNER</a:t>
            </a:r>
            <a:endParaRPr lang="en-US" dirty="0"/>
          </a:p>
        </p:txBody>
      </p:sp>
      <p:sp>
        <p:nvSpPr>
          <p:cNvPr id="9" name="Isosceles Triangle 8"/>
          <p:cNvSpPr/>
          <p:nvPr/>
        </p:nvSpPr>
        <p:spPr>
          <a:xfrm>
            <a:off x="6141154" y="2540000"/>
            <a:ext cx="2370667" cy="12530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Contractor</a:t>
            </a:r>
            <a:endParaRPr lang="en-US" dirty="0"/>
          </a:p>
        </p:txBody>
      </p:sp>
      <p:sp>
        <p:nvSpPr>
          <p:cNvPr id="10" name="Round Diagonal Corner Rectangle 9"/>
          <p:cNvSpPr/>
          <p:nvPr/>
        </p:nvSpPr>
        <p:spPr>
          <a:xfrm>
            <a:off x="6276622" y="4109156"/>
            <a:ext cx="1986845" cy="575733"/>
          </a:xfrm>
          <a:prstGeom prst="round2Diag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Fabricator</a:t>
            </a:r>
            <a:endParaRPr lang="en-US" dirty="0"/>
          </a:p>
        </p:txBody>
      </p:sp>
      <p:sp>
        <p:nvSpPr>
          <p:cNvPr id="11" name="Cube 10"/>
          <p:cNvSpPr/>
          <p:nvPr/>
        </p:nvSpPr>
        <p:spPr>
          <a:xfrm>
            <a:off x="6615289" y="5000978"/>
            <a:ext cx="1377244" cy="530578"/>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Galvanizer</a:t>
            </a:r>
            <a:endParaRPr lang="en-US" dirty="0"/>
          </a:p>
        </p:txBody>
      </p:sp>
      <p:cxnSp>
        <p:nvCxnSpPr>
          <p:cNvPr id="16" name="Straight Arrow Connector 15"/>
          <p:cNvCxnSpPr/>
          <p:nvPr/>
        </p:nvCxnSpPr>
        <p:spPr>
          <a:xfrm flipH="1">
            <a:off x="2415822" y="2183148"/>
            <a:ext cx="1264356" cy="795867"/>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a:off x="5836356" y="2348089"/>
            <a:ext cx="778933" cy="699911"/>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flipH="1" flipV="1">
            <a:off x="3239911" y="3397956"/>
            <a:ext cx="3036711" cy="11288"/>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flipH="1" flipV="1">
            <a:off x="5565423" y="2822222"/>
            <a:ext cx="801510" cy="462845"/>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7541976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309510" y="738663"/>
            <a:ext cx="6524978" cy="707886"/>
          </a:xfrm>
          <a:prstGeom prst="rect">
            <a:avLst/>
          </a:prstGeom>
          <a:noFill/>
        </p:spPr>
        <p:txBody>
          <a:bodyPr wrap="square" rtlCol="0">
            <a:spAutoFit/>
          </a:bodyPr>
          <a:lstStyle/>
          <a:p>
            <a:pPr algn="ctr"/>
            <a:r>
              <a:rPr lang="en-US" sz="4000" dirty="0" smtClean="0"/>
              <a:t>Ironton – Russell Bridge</a:t>
            </a:r>
            <a:endParaRPr lang="en-US" sz="4000" dirty="0"/>
          </a:p>
        </p:txBody>
      </p:sp>
      <p:sp>
        <p:nvSpPr>
          <p:cNvPr id="2" name="Oval 1"/>
          <p:cNvSpPr/>
          <p:nvPr/>
        </p:nvSpPr>
        <p:spPr>
          <a:xfrm>
            <a:off x="3770489" y="1682044"/>
            <a:ext cx="1986844" cy="114017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ODOT</a:t>
            </a:r>
            <a:endParaRPr lang="en-US" dirty="0"/>
          </a:p>
        </p:txBody>
      </p:sp>
      <p:sp>
        <p:nvSpPr>
          <p:cNvPr id="6" name="Rectangle 5"/>
          <p:cNvSpPr/>
          <p:nvPr/>
        </p:nvSpPr>
        <p:spPr>
          <a:xfrm>
            <a:off x="1422400" y="3048000"/>
            <a:ext cx="1625600"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DESIGNER</a:t>
            </a:r>
            <a:endParaRPr lang="en-US" dirty="0"/>
          </a:p>
        </p:txBody>
      </p:sp>
      <p:sp>
        <p:nvSpPr>
          <p:cNvPr id="9" name="Isosceles Triangle 8"/>
          <p:cNvSpPr/>
          <p:nvPr/>
        </p:nvSpPr>
        <p:spPr>
          <a:xfrm>
            <a:off x="6141154" y="2540000"/>
            <a:ext cx="2370667" cy="12530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Contractor</a:t>
            </a:r>
            <a:endParaRPr lang="en-US" dirty="0"/>
          </a:p>
        </p:txBody>
      </p:sp>
      <p:sp>
        <p:nvSpPr>
          <p:cNvPr id="10" name="Round Diagonal Corner Rectangle 9"/>
          <p:cNvSpPr/>
          <p:nvPr/>
        </p:nvSpPr>
        <p:spPr>
          <a:xfrm>
            <a:off x="6276622" y="4109156"/>
            <a:ext cx="1986845" cy="575733"/>
          </a:xfrm>
          <a:prstGeom prst="round2Diag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Fabricator</a:t>
            </a:r>
            <a:endParaRPr lang="en-US" dirty="0"/>
          </a:p>
        </p:txBody>
      </p:sp>
      <p:sp>
        <p:nvSpPr>
          <p:cNvPr id="11" name="Cube 10"/>
          <p:cNvSpPr/>
          <p:nvPr/>
        </p:nvSpPr>
        <p:spPr>
          <a:xfrm>
            <a:off x="6615289" y="5000978"/>
            <a:ext cx="1377244" cy="530578"/>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Galvanizer</a:t>
            </a:r>
            <a:endParaRPr lang="en-US" dirty="0"/>
          </a:p>
        </p:txBody>
      </p:sp>
      <p:cxnSp>
        <p:nvCxnSpPr>
          <p:cNvPr id="16" name="Straight Arrow Connector 15"/>
          <p:cNvCxnSpPr/>
          <p:nvPr/>
        </p:nvCxnSpPr>
        <p:spPr>
          <a:xfrm flipH="1">
            <a:off x="2415822" y="2183148"/>
            <a:ext cx="1264356" cy="795867"/>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a:off x="5836356" y="2348089"/>
            <a:ext cx="778933" cy="699911"/>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flipH="1" flipV="1">
            <a:off x="3239911" y="3397956"/>
            <a:ext cx="3036711" cy="11288"/>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flipH="1" flipV="1">
            <a:off x="5565423" y="2822222"/>
            <a:ext cx="801510" cy="462845"/>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a:off x="3239911" y="3704008"/>
            <a:ext cx="2709332" cy="11606"/>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a:off x="3048000" y="3915673"/>
            <a:ext cx="2901243" cy="366889"/>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21" name="Straight Arrow Connector 20"/>
          <p:cNvCxnSpPr/>
          <p:nvPr/>
        </p:nvCxnSpPr>
        <p:spPr>
          <a:xfrm>
            <a:off x="3239911" y="3812116"/>
            <a:ext cx="3014130" cy="1283406"/>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148180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309510" y="738663"/>
            <a:ext cx="6524978" cy="707886"/>
          </a:xfrm>
          <a:prstGeom prst="rect">
            <a:avLst/>
          </a:prstGeom>
          <a:noFill/>
        </p:spPr>
        <p:txBody>
          <a:bodyPr wrap="square" rtlCol="0">
            <a:spAutoFit/>
          </a:bodyPr>
          <a:lstStyle/>
          <a:p>
            <a:pPr algn="ctr"/>
            <a:r>
              <a:rPr lang="en-US" sz="4000" dirty="0" smtClean="0"/>
              <a:t>Ironton – Russell Bridge</a:t>
            </a:r>
            <a:endParaRPr lang="en-US" sz="4000" dirty="0"/>
          </a:p>
        </p:txBody>
      </p:sp>
      <p:sp>
        <p:nvSpPr>
          <p:cNvPr id="2" name="Oval 1"/>
          <p:cNvSpPr/>
          <p:nvPr/>
        </p:nvSpPr>
        <p:spPr>
          <a:xfrm>
            <a:off x="3770489" y="1682044"/>
            <a:ext cx="1986844" cy="114017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ODOT</a:t>
            </a:r>
            <a:endParaRPr lang="en-US" dirty="0"/>
          </a:p>
        </p:txBody>
      </p:sp>
      <p:sp>
        <p:nvSpPr>
          <p:cNvPr id="6" name="Rectangle 5"/>
          <p:cNvSpPr/>
          <p:nvPr/>
        </p:nvSpPr>
        <p:spPr>
          <a:xfrm>
            <a:off x="1422400" y="3048000"/>
            <a:ext cx="1625600"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DESIGNER</a:t>
            </a:r>
            <a:endParaRPr lang="en-US" dirty="0"/>
          </a:p>
        </p:txBody>
      </p:sp>
      <p:sp>
        <p:nvSpPr>
          <p:cNvPr id="9" name="Isosceles Triangle 8"/>
          <p:cNvSpPr/>
          <p:nvPr/>
        </p:nvSpPr>
        <p:spPr>
          <a:xfrm>
            <a:off x="6141154" y="2540000"/>
            <a:ext cx="2370667" cy="12530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Contractor</a:t>
            </a:r>
            <a:endParaRPr lang="en-US" dirty="0"/>
          </a:p>
        </p:txBody>
      </p:sp>
      <p:sp>
        <p:nvSpPr>
          <p:cNvPr id="10" name="Round Diagonal Corner Rectangle 9"/>
          <p:cNvSpPr/>
          <p:nvPr/>
        </p:nvSpPr>
        <p:spPr>
          <a:xfrm>
            <a:off x="6276622" y="4109156"/>
            <a:ext cx="1986845" cy="575733"/>
          </a:xfrm>
          <a:prstGeom prst="round2Diag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Fabricator</a:t>
            </a:r>
            <a:endParaRPr lang="en-US" dirty="0"/>
          </a:p>
        </p:txBody>
      </p:sp>
      <p:sp>
        <p:nvSpPr>
          <p:cNvPr id="11" name="Cube 10"/>
          <p:cNvSpPr/>
          <p:nvPr/>
        </p:nvSpPr>
        <p:spPr>
          <a:xfrm>
            <a:off x="6615289" y="5000978"/>
            <a:ext cx="1377244" cy="530578"/>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Galvanizer</a:t>
            </a:r>
            <a:endParaRPr lang="en-US" dirty="0"/>
          </a:p>
        </p:txBody>
      </p:sp>
      <p:cxnSp>
        <p:nvCxnSpPr>
          <p:cNvPr id="16" name="Straight Arrow Connector 15"/>
          <p:cNvCxnSpPr/>
          <p:nvPr/>
        </p:nvCxnSpPr>
        <p:spPr>
          <a:xfrm flipH="1">
            <a:off x="2415822" y="2183148"/>
            <a:ext cx="1264356" cy="795867"/>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a:off x="5836356" y="2348089"/>
            <a:ext cx="778933" cy="699911"/>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flipH="1" flipV="1">
            <a:off x="3239911" y="3397956"/>
            <a:ext cx="3036711" cy="11288"/>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flipH="1" flipV="1">
            <a:off x="5565423" y="2822222"/>
            <a:ext cx="801510" cy="462845"/>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a:off x="3239911" y="3704008"/>
            <a:ext cx="2709332" cy="11606"/>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a:off x="3048000" y="3915673"/>
            <a:ext cx="2901243" cy="366889"/>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21" name="Straight Arrow Connector 20"/>
          <p:cNvCxnSpPr/>
          <p:nvPr/>
        </p:nvCxnSpPr>
        <p:spPr>
          <a:xfrm>
            <a:off x="3239911" y="3812116"/>
            <a:ext cx="3014130" cy="1283406"/>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p:nvPr/>
        </p:nvCxnSpPr>
        <p:spPr>
          <a:xfrm>
            <a:off x="5260622" y="2979015"/>
            <a:ext cx="880532" cy="1130141"/>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p:nvPr/>
        </p:nvCxnSpPr>
        <p:spPr>
          <a:xfrm>
            <a:off x="5113868" y="2979015"/>
            <a:ext cx="1388532" cy="2021963"/>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22" name="Straight Arrow Connector 21"/>
          <p:cNvCxnSpPr/>
          <p:nvPr/>
        </p:nvCxnSpPr>
        <p:spPr>
          <a:xfrm flipH="1" flipV="1">
            <a:off x="7191022" y="3812116"/>
            <a:ext cx="11289" cy="29704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25" name="Straight Arrow Connector 24"/>
          <p:cNvCxnSpPr/>
          <p:nvPr/>
        </p:nvCxnSpPr>
        <p:spPr>
          <a:xfrm flipV="1">
            <a:off x="7066844" y="4684889"/>
            <a:ext cx="0" cy="214489"/>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28" name="Straight Arrow Connector 27"/>
          <p:cNvCxnSpPr/>
          <p:nvPr/>
        </p:nvCxnSpPr>
        <p:spPr>
          <a:xfrm>
            <a:off x="7699022" y="3812116"/>
            <a:ext cx="0" cy="29704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31" name="Straight Arrow Connector 30"/>
          <p:cNvCxnSpPr/>
          <p:nvPr/>
        </p:nvCxnSpPr>
        <p:spPr>
          <a:xfrm>
            <a:off x="7699022" y="4775200"/>
            <a:ext cx="0" cy="225778"/>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507394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577"/>
            <a:ext cx="9144000" cy="6858000"/>
          </a:xfrm>
          <a:prstGeom prst="rect">
            <a:avLst/>
          </a:prstGeom>
        </p:spPr>
      </p:pic>
      <p:sp>
        <p:nvSpPr>
          <p:cNvPr id="5" name="TextBox 4"/>
          <p:cNvSpPr txBox="1"/>
          <p:nvPr/>
        </p:nvSpPr>
        <p:spPr>
          <a:xfrm>
            <a:off x="1309510" y="738663"/>
            <a:ext cx="6524978" cy="707886"/>
          </a:xfrm>
          <a:prstGeom prst="rect">
            <a:avLst/>
          </a:prstGeom>
          <a:noFill/>
        </p:spPr>
        <p:txBody>
          <a:bodyPr wrap="square" rtlCol="0">
            <a:spAutoFit/>
          </a:bodyPr>
          <a:lstStyle/>
          <a:p>
            <a:pPr algn="ctr"/>
            <a:r>
              <a:rPr lang="en-US" sz="4000" dirty="0" smtClean="0"/>
              <a:t>Ironton – Russell Bridge</a:t>
            </a:r>
            <a:endParaRPr lang="en-US" sz="4000" dirty="0"/>
          </a:p>
        </p:txBody>
      </p:sp>
      <p:sp>
        <p:nvSpPr>
          <p:cNvPr id="2" name="Oval 1"/>
          <p:cNvSpPr/>
          <p:nvPr/>
        </p:nvSpPr>
        <p:spPr>
          <a:xfrm>
            <a:off x="3770489" y="1682044"/>
            <a:ext cx="1986844" cy="114017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ODOT</a:t>
            </a:r>
            <a:endParaRPr lang="en-US" dirty="0"/>
          </a:p>
        </p:txBody>
      </p:sp>
      <p:sp>
        <p:nvSpPr>
          <p:cNvPr id="6" name="Rectangle 5"/>
          <p:cNvSpPr/>
          <p:nvPr/>
        </p:nvSpPr>
        <p:spPr>
          <a:xfrm>
            <a:off x="1422400" y="3048000"/>
            <a:ext cx="1625600"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DESIGNER</a:t>
            </a:r>
            <a:endParaRPr lang="en-US" dirty="0"/>
          </a:p>
        </p:txBody>
      </p:sp>
      <p:sp>
        <p:nvSpPr>
          <p:cNvPr id="9" name="Isosceles Triangle 8"/>
          <p:cNvSpPr/>
          <p:nvPr/>
        </p:nvSpPr>
        <p:spPr>
          <a:xfrm>
            <a:off x="6141154" y="2540000"/>
            <a:ext cx="2370667" cy="12530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Contractor</a:t>
            </a:r>
            <a:endParaRPr lang="en-US" dirty="0"/>
          </a:p>
        </p:txBody>
      </p:sp>
      <p:sp>
        <p:nvSpPr>
          <p:cNvPr id="10" name="Round Diagonal Corner Rectangle 9"/>
          <p:cNvSpPr/>
          <p:nvPr/>
        </p:nvSpPr>
        <p:spPr>
          <a:xfrm>
            <a:off x="6276622" y="4109156"/>
            <a:ext cx="1986845" cy="575733"/>
          </a:xfrm>
          <a:prstGeom prst="round2Diag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Fabricator</a:t>
            </a:r>
            <a:endParaRPr lang="en-US" dirty="0"/>
          </a:p>
        </p:txBody>
      </p:sp>
      <p:sp>
        <p:nvSpPr>
          <p:cNvPr id="11" name="Cube 10"/>
          <p:cNvSpPr/>
          <p:nvPr/>
        </p:nvSpPr>
        <p:spPr>
          <a:xfrm>
            <a:off x="6615289" y="5000978"/>
            <a:ext cx="1377244" cy="530578"/>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Galvanizer</a:t>
            </a:r>
            <a:endParaRPr lang="en-US" dirty="0"/>
          </a:p>
        </p:txBody>
      </p:sp>
      <p:cxnSp>
        <p:nvCxnSpPr>
          <p:cNvPr id="16" name="Straight Arrow Connector 15"/>
          <p:cNvCxnSpPr/>
          <p:nvPr/>
        </p:nvCxnSpPr>
        <p:spPr>
          <a:xfrm flipH="1">
            <a:off x="2415822" y="2183148"/>
            <a:ext cx="1264356" cy="795867"/>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a:off x="5836356" y="2348089"/>
            <a:ext cx="778933" cy="699911"/>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flipH="1" flipV="1">
            <a:off x="3239911" y="3397956"/>
            <a:ext cx="3036711" cy="11288"/>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flipH="1" flipV="1">
            <a:off x="5565423" y="2822222"/>
            <a:ext cx="801510" cy="462845"/>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a:off x="3239911" y="3704008"/>
            <a:ext cx="2709332" cy="11606"/>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a:off x="3048000" y="3915673"/>
            <a:ext cx="2901243" cy="366889"/>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21" name="Straight Arrow Connector 20"/>
          <p:cNvCxnSpPr/>
          <p:nvPr/>
        </p:nvCxnSpPr>
        <p:spPr>
          <a:xfrm>
            <a:off x="3239911" y="3812116"/>
            <a:ext cx="3014130" cy="1283406"/>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p:nvPr/>
        </p:nvCxnSpPr>
        <p:spPr>
          <a:xfrm>
            <a:off x="5260622" y="2979015"/>
            <a:ext cx="880532" cy="1130141"/>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p:nvPr/>
        </p:nvCxnSpPr>
        <p:spPr>
          <a:xfrm>
            <a:off x="5113868" y="2979015"/>
            <a:ext cx="1388532" cy="2021963"/>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22" name="Straight Arrow Connector 21"/>
          <p:cNvCxnSpPr/>
          <p:nvPr/>
        </p:nvCxnSpPr>
        <p:spPr>
          <a:xfrm flipH="1" flipV="1">
            <a:off x="7055555" y="3812116"/>
            <a:ext cx="11289" cy="29704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25" name="Straight Arrow Connector 24"/>
          <p:cNvCxnSpPr/>
          <p:nvPr/>
        </p:nvCxnSpPr>
        <p:spPr>
          <a:xfrm flipV="1">
            <a:off x="7066844" y="4684890"/>
            <a:ext cx="0" cy="203199"/>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28" name="Straight Arrow Connector 27"/>
          <p:cNvCxnSpPr/>
          <p:nvPr/>
        </p:nvCxnSpPr>
        <p:spPr>
          <a:xfrm>
            <a:off x="7699022" y="3812116"/>
            <a:ext cx="0" cy="29704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31" name="Straight Arrow Connector 30"/>
          <p:cNvCxnSpPr/>
          <p:nvPr/>
        </p:nvCxnSpPr>
        <p:spPr>
          <a:xfrm>
            <a:off x="7699022" y="4775200"/>
            <a:ext cx="0" cy="225778"/>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8" name="Curved Connector 7"/>
          <p:cNvCxnSpPr/>
          <p:nvPr/>
        </p:nvCxnSpPr>
        <p:spPr>
          <a:xfrm rot="10800000">
            <a:off x="3239913" y="3172178"/>
            <a:ext cx="3014128" cy="1016000"/>
          </a:xfrm>
          <a:prstGeom prst="curvedConnector3">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26" name="Curved Connector 25"/>
          <p:cNvCxnSpPr/>
          <p:nvPr/>
        </p:nvCxnSpPr>
        <p:spPr>
          <a:xfrm rot="10800000">
            <a:off x="3392313" y="3324579"/>
            <a:ext cx="2974620" cy="1992489"/>
          </a:xfrm>
          <a:prstGeom prst="curvedConnector3">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27" name="Curved Connector 26"/>
          <p:cNvCxnSpPr/>
          <p:nvPr/>
        </p:nvCxnSpPr>
        <p:spPr>
          <a:xfrm rot="16200000" flipV="1">
            <a:off x="4227063" y="3391686"/>
            <a:ext cx="2552541" cy="1727200"/>
          </a:xfrm>
          <a:prstGeom prst="curvedConnector3">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29" name="Straight Arrow Connector 28"/>
          <p:cNvCxnSpPr/>
          <p:nvPr/>
        </p:nvCxnSpPr>
        <p:spPr>
          <a:xfrm flipV="1">
            <a:off x="2926645" y="2493788"/>
            <a:ext cx="753533" cy="433306"/>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1089373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577"/>
            <a:ext cx="9144000" cy="6858000"/>
          </a:xfrm>
          <a:prstGeom prst="rect">
            <a:avLst/>
          </a:prstGeom>
        </p:spPr>
      </p:pic>
      <p:sp>
        <p:nvSpPr>
          <p:cNvPr id="5" name="TextBox 4"/>
          <p:cNvSpPr txBox="1"/>
          <p:nvPr/>
        </p:nvSpPr>
        <p:spPr>
          <a:xfrm>
            <a:off x="1309510" y="738663"/>
            <a:ext cx="6524978" cy="707886"/>
          </a:xfrm>
          <a:prstGeom prst="rect">
            <a:avLst/>
          </a:prstGeom>
          <a:noFill/>
        </p:spPr>
        <p:txBody>
          <a:bodyPr wrap="square" rtlCol="0">
            <a:spAutoFit/>
          </a:bodyPr>
          <a:lstStyle/>
          <a:p>
            <a:pPr algn="ctr"/>
            <a:r>
              <a:rPr lang="en-US" sz="4000" dirty="0" smtClean="0"/>
              <a:t>Ironton – Russell Bridge</a:t>
            </a:r>
            <a:endParaRPr lang="en-US" sz="4000" dirty="0"/>
          </a:p>
        </p:txBody>
      </p:sp>
      <p:sp>
        <p:nvSpPr>
          <p:cNvPr id="2" name="Oval 1"/>
          <p:cNvSpPr/>
          <p:nvPr/>
        </p:nvSpPr>
        <p:spPr>
          <a:xfrm>
            <a:off x="3770489" y="1682044"/>
            <a:ext cx="1986844" cy="114017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ODOT</a:t>
            </a:r>
            <a:endParaRPr lang="en-US" dirty="0"/>
          </a:p>
        </p:txBody>
      </p:sp>
      <p:sp>
        <p:nvSpPr>
          <p:cNvPr id="6" name="Rectangle 5"/>
          <p:cNvSpPr/>
          <p:nvPr/>
        </p:nvSpPr>
        <p:spPr>
          <a:xfrm>
            <a:off x="1422400" y="3048000"/>
            <a:ext cx="1625600" cy="74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DESIGNER</a:t>
            </a:r>
            <a:endParaRPr lang="en-US" dirty="0"/>
          </a:p>
        </p:txBody>
      </p:sp>
      <p:sp>
        <p:nvSpPr>
          <p:cNvPr id="9" name="Isosceles Triangle 8"/>
          <p:cNvSpPr/>
          <p:nvPr/>
        </p:nvSpPr>
        <p:spPr>
          <a:xfrm>
            <a:off x="6141154" y="2540000"/>
            <a:ext cx="2370667" cy="125306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Contractor</a:t>
            </a:r>
            <a:endParaRPr lang="en-US" dirty="0"/>
          </a:p>
        </p:txBody>
      </p:sp>
      <p:sp>
        <p:nvSpPr>
          <p:cNvPr id="10" name="Round Diagonal Corner Rectangle 9"/>
          <p:cNvSpPr/>
          <p:nvPr/>
        </p:nvSpPr>
        <p:spPr>
          <a:xfrm>
            <a:off x="6276622" y="4109156"/>
            <a:ext cx="1986845" cy="575733"/>
          </a:xfrm>
          <a:prstGeom prst="round2Diag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Fabricator</a:t>
            </a:r>
            <a:endParaRPr lang="en-US" dirty="0"/>
          </a:p>
        </p:txBody>
      </p:sp>
      <p:sp>
        <p:nvSpPr>
          <p:cNvPr id="11" name="Cube 10"/>
          <p:cNvSpPr/>
          <p:nvPr/>
        </p:nvSpPr>
        <p:spPr>
          <a:xfrm>
            <a:off x="6615289" y="5000978"/>
            <a:ext cx="1377244" cy="530578"/>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Galvanizer</a:t>
            </a:r>
            <a:endParaRPr lang="en-US" dirty="0"/>
          </a:p>
        </p:txBody>
      </p:sp>
      <p:cxnSp>
        <p:nvCxnSpPr>
          <p:cNvPr id="16" name="Straight Arrow Connector 15"/>
          <p:cNvCxnSpPr/>
          <p:nvPr/>
        </p:nvCxnSpPr>
        <p:spPr>
          <a:xfrm flipH="1">
            <a:off x="2415822" y="2183148"/>
            <a:ext cx="1264356" cy="795867"/>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a:off x="5836356" y="2348089"/>
            <a:ext cx="778933" cy="699911"/>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flipH="1" flipV="1">
            <a:off x="3239911" y="3397956"/>
            <a:ext cx="3036711" cy="11288"/>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flipH="1" flipV="1">
            <a:off x="5565423" y="2822222"/>
            <a:ext cx="801510" cy="462845"/>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a:off x="3239911" y="3704008"/>
            <a:ext cx="2709332" cy="11606"/>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a:off x="3048000" y="3915673"/>
            <a:ext cx="2901243" cy="366889"/>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21" name="Straight Arrow Connector 20"/>
          <p:cNvCxnSpPr/>
          <p:nvPr/>
        </p:nvCxnSpPr>
        <p:spPr>
          <a:xfrm>
            <a:off x="3239911" y="3812116"/>
            <a:ext cx="3014130" cy="1283406"/>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p:nvPr/>
        </p:nvCxnSpPr>
        <p:spPr>
          <a:xfrm>
            <a:off x="5260622" y="2979015"/>
            <a:ext cx="880532" cy="1130141"/>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p:nvPr/>
        </p:nvCxnSpPr>
        <p:spPr>
          <a:xfrm>
            <a:off x="5113868" y="2979015"/>
            <a:ext cx="1388532" cy="2021963"/>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22" name="Straight Arrow Connector 21"/>
          <p:cNvCxnSpPr/>
          <p:nvPr/>
        </p:nvCxnSpPr>
        <p:spPr>
          <a:xfrm flipH="1" flipV="1">
            <a:off x="7055555" y="3812116"/>
            <a:ext cx="11289" cy="29704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25" name="Straight Arrow Connector 24"/>
          <p:cNvCxnSpPr/>
          <p:nvPr/>
        </p:nvCxnSpPr>
        <p:spPr>
          <a:xfrm flipV="1">
            <a:off x="7066844" y="4684890"/>
            <a:ext cx="0" cy="203199"/>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28" name="Straight Arrow Connector 27"/>
          <p:cNvCxnSpPr/>
          <p:nvPr/>
        </p:nvCxnSpPr>
        <p:spPr>
          <a:xfrm>
            <a:off x="7699022" y="3812116"/>
            <a:ext cx="0" cy="297040"/>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31" name="Straight Arrow Connector 30"/>
          <p:cNvCxnSpPr/>
          <p:nvPr/>
        </p:nvCxnSpPr>
        <p:spPr>
          <a:xfrm>
            <a:off x="7699022" y="4775200"/>
            <a:ext cx="0" cy="225778"/>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8" name="Curved Connector 7"/>
          <p:cNvCxnSpPr/>
          <p:nvPr/>
        </p:nvCxnSpPr>
        <p:spPr>
          <a:xfrm rot="10800000">
            <a:off x="3239913" y="3172178"/>
            <a:ext cx="3014128" cy="1016000"/>
          </a:xfrm>
          <a:prstGeom prst="curvedConnector3">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26" name="Curved Connector 25"/>
          <p:cNvCxnSpPr/>
          <p:nvPr/>
        </p:nvCxnSpPr>
        <p:spPr>
          <a:xfrm rot="10800000">
            <a:off x="3392313" y="3324579"/>
            <a:ext cx="2974620" cy="1992489"/>
          </a:xfrm>
          <a:prstGeom prst="curvedConnector3">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27" name="Curved Connector 26"/>
          <p:cNvCxnSpPr/>
          <p:nvPr/>
        </p:nvCxnSpPr>
        <p:spPr>
          <a:xfrm rot="16200000" flipV="1">
            <a:off x="4227063" y="3391686"/>
            <a:ext cx="2552541" cy="1727200"/>
          </a:xfrm>
          <a:prstGeom prst="curvedConnector3">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29" name="Straight Arrow Connector 28"/>
          <p:cNvCxnSpPr/>
          <p:nvPr/>
        </p:nvCxnSpPr>
        <p:spPr>
          <a:xfrm flipV="1">
            <a:off x="2926645" y="2493788"/>
            <a:ext cx="753533" cy="433306"/>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4" name="Rounded Rectangle 3"/>
          <p:cNvSpPr/>
          <p:nvPr/>
        </p:nvSpPr>
        <p:spPr>
          <a:xfrm>
            <a:off x="6276622" y="1817511"/>
            <a:ext cx="1004711" cy="53057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DRB</a:t>
            </a:r>
            <a:endParaRPr lang="en-US" dirty="0"/>
          </a:p>
        </p:txBody>
      </p:sp>
      <p:sp>
        <p:nvSpPr>
          <p:cNvPr id="12" name="Hexagon 11"/>
          <p:cNvSpPr/>
          <p:nvPr/>
        </p:nvSpPr>
        <p:spPr>
          <a:xfrm>
            <a:off x="1992489" y="1546578"/>
            <a:ext cx="1557867" cy="563387"/>
          </a:xfrm>
          <a:prstGeom prst="hex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Consultant</a:t>
            </a:r>
            <a:endParaRPr lang="en-US" dirty="0"/>
          </a:p>
        </p:txBody>
      </p:sp>
      <p:sp>
        <p:nvSpPr>
          <p:cNvPr id="34" name="Hexagon 33"/>
          <p:cNvSpPr/>
          <p:nvPr/>
        </p:nvSpPr>
        <p:spPr>
          <a:xfrm>
            <a:off x="2460977" y="1191701"/>
            <a:ext cx="1557867" cy="563387"/>
          </a:xfrm>
          <a:prstGeom prst="hexagon">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Consultant</a:t>
            </a:r>
            <a:endParaRPr lang="en-US" dirty="0"/>
          </a:p>
        </p:txBody>
      </p:sp>
      <p:cxnSp>
        <p:nvCxnSpPr>
          <p:cNvPr id="35" name="Straight Arrow Connector 34"/>
          <p:cNvCxnSpPr/>
          <p:nvPr/>
        </p:nvCxnSpPr>
        <p:spPr>
          <a:xfrm flipV="1">
            <a:off x="5503333" y="2009262"/>
            <a:ext cx="637821" cy="13099"/>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36" name="Straight Arrow Connector 35"/>
          <p:cNvCxnSpPr/>
          <p:nvPr/>
        </p:nvCxnSpPr>
        <p:spPr>
          <a:xfrm>
            <a:off x="6694312" y="2460978"/>
            <a:ext cx="112888" cy="349569"/>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37" name="Straight Arrow Connector 36"/>
          <p:cNvCxnSpPr/>
          <p:nvPr/>
        </p:nvCxnSpPr>
        <p:spPr>
          <a:xfrm>
            <a:off x="3860800" y="1546578"/>
            <a:ext cx="400756" cy="153152"/>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39" name="Straight Arrow Connector 38"/>
          <p:cNvCxnSpPr/>
          <p:nvPr/>
        </p:nvCxnSpPr>
        <p:spPr>
          <a:xfrm flipH="1" flipV="1">
            <a:off x="3454402" y="1907489"/>
            <a:ext cx="536220" cy="216364"/>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885446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9082" y="101600"/>
            <a:ext cx="6805836" cy="5461623"/>
          </a:xfrm>
          <a:prstGeom prst="rect">
            <a:avLst/>
          </a:prstGeom>
        </p:spPr>
      </p:pic>
    </p:spTree>
    <p:extLst>
      <p:ext uri="{BB962C8B-B14F-4D97-AF65-F5344CB8AC3E}">
        <p14:creationId xmlns:p14="http://schemas.microsoft.com/office/powerpoint/2010/main" val="41893181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89695"/>
            <a:ext cx="7010400" cy="5566723"/>
          </a:xfrm>
          <a:prstGeom prst="rect">
            <a:avLst/>
          </a:prstGeom>
        </p:spPr>
      </p:pic>
    </p:spTree>
    <p:extLst>
      <p:ext uri="{BB962C8B-B14F-4D97-AF65-F5344CB8AC3E}">
        <p14:creationId xmlns:p14="http://schemas.microsoft.com/office/powerpoint/2010/main" val="4231545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0684" y="1467556"/>
            <a:ext cx="5762632" cy="2673975"/>
          </a:xfrm>
          <a:prstGeom prst="rect">
            <a:avLst/>
          </a:prstGeom>
        </p:spPr>
      </p:pic>
    </p:spTree>
    <p:extLst>
      <p:ext uri="{BB962C8B-B14F-4D97-AF65-F5344CB8AC3E}">
        <p14:creationId xmlns:p14="http://schemas.microsoft.com/office/powerpoint/2010/main" val="24959967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54756" y="508000"/>
            <a:ext cx="7811911" cy="4247317"/>
          </a:xfrm>
          <a:prstGeom prst="rect">
            <a:avLst/>
          </a:prstGeom>
          <a:noFill/>
        </p:spPr>
        <p:txBody>
          <a:bodyPr wrap="square" rtlCol="0">
            <a:spAutoFit/>
          </a:bodyPr>
          <a:lstStyle/>
          <a:p>
            <a:r>
              <a:rPr lang="en-US" b="1" dirty="0"/>
              <a:t>204.1</a:t>
            </a:r>
            <a:r>
              <a:rPr lang="en-US" dirty="0"/>
              <a:t> FOOTING ELEVATIONS Substructure footing elevations should be shown on the Final Structure Site Plan. The top of footing should be a minimum of one foot [0.3 meters] below the finished ground line. The top of footing should be at least one foot [0.3 meters] below the bottom of any adjacent drainage ditch. The bottom of footing shall not be less than four feet [1.2 meters] below and measured normal to the finished </a:t>
            </a:r>
            <a:r>
              <a:rPr lang="en-US" dirty="0" err="1"/>
              <a:t>groundline</a:t>
            </a:r>
            <a:r>
              <a:rPr lang="en-US" dirty="0"/>
              <a:t>. BDM SECTION 200 PRELIMINARY DESIGN April 2010 2-24.3 </a:t>
            </a:r>
            <a:endParaRPr lang="en-US" dirty="0" smtClean="0"/>
          </a:p>
          <a:p>
            <a:endParaRPr lang="en-US" dirty="0"/>
          </a:p>
          <a:p>
            <a:r>
              <a:rPr lang="en-US" dirty="0"/>
              <a:t>Where footings are founded on bedrock (note that undisturbed shale is bedrock) the minimum depth of the bottom of the footing below the stream bed, D, in feet [meters], shall be as computed by the following: D = T + 0.50Y Where: T = Thickness of footing in feet [meters] Y = distance from bottom of stream bed to surface of bedrock in feet [meters] </a:t>
            </a:r>
            <a:r>
              <a:rPr lang="en-US" dirty="0">
                <a:solidFill>
                  <a:srgbClr val="C00000"/>
                </a:solidFill>
              </a:rPr>
              <a:t>The footing depth from the above formula shall place the footing not less than 3 inches [75 mm] into the bedrock.</a:t>
            </a:r>
          </a:p>
          <a:p>
            <a:endParaRPr lang="en-US" dirty="0"/>
          </a:p>
        </p:txBody>
      </p:sp>
    </p:spTree>
    <p:extLst>
      <p:ext uri="{BB962C8B-B14F-4D97-AF65-F5344CB8AC3E}">
        <p14:creationId xmlns:p14="http://schemas.microsoft.com/office/powerpoint/2010/main" val="4069465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Partnering</a:t>
            </a:r>
            <a:endParaRPr lang="en-US" dirty="0"/>
          </a:p>
        </p:txBody>
      </p:sp>
      <p:sp>
        <p:nvSpPr>
          <p:cNvPr id="3" name="Content Placeholder 2"/>
          <p:cNvSpPr>
            <a:spLocks noGrp="1"/>
          </p:cNvSpPr>
          <p:nvPr>
            <p:ph idx="1"/>
          </p:nvPr>
        </p:nvSpPr>
        <p:spPr/>
        <p:txBody>
          <a:bodyPr/>
          <a:lstStyle/>
          <a:p>
            <a:pPr marL="0" indent="0">
              <a:buNone/>
            </a:pPr>
            <a:r>
              <a:rPr lang="en-US" dirty="0"/>
              <a:t>“Partnering is the formal process of creating a cooperative team by resolving issues in a timely manner. The Partnering Process facilitates an environment that enables all stakeholders to develop a relationship based on communication, trust, and respect.”</a:t>
            </a:r>
          </a:p>
          <a:p>
            <a:pPr marL="0" indent="0" algn="r">
              <a:buNone/>
            </a:pPr>
            <a:r>
              <a:rPr lang="en-US" sz="2000" dirty="0"/>
              <a:t>- ODOT Partnering Homepage</a:t>
            </a:r>
          </a:p>
          <a:p>
            <a:endParaRPr lang="en-US" dirty="0"/>
          </a:p>
          <a:p>
            <a:pPr marL="0" indent="0">
              <a:buNone/>
            </a:pPr>
            <a:endParaRPr lang="en-US" dirty="0"/>
          </a:p>
        </p:txBody>
      </p:sp>
    </p:spTree>
    <p:extLst>
      <p:ext uri="{BB962C8B-B14F-4D97-AF65-F5344CB8AC3E}">
        <p14:creationId xmlns:p14="http://schemas.microsoft.com/office/powerpoint/2010/main" val="24209704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54756" y="508000"/>
            <a:ext cx="7811911" cy="4247317"/>
          </a:xfrm>
          <a:prstGeom prst="rect">
            <a:avLst/>
          </a:prstGeom>
          <a:noFill/>
        </p:spPr>
        <p:txBody>
          <a:bodyPr wrap="square" rtlCol="0">
            <a:spAutoFit/>
          </a:bodyPr>
          <a:lstStyle/>
          <a:p>
            <a:r>
              <a:rPr lang="en-US" b="1" dirty="0"/>
              <a:t>204.1</a:t>
            </a:r>
            <a:r>
              <a:rPr lang="en-US" dirty="0"/>
              <a:t> FOOTING ELEVATIONS Substructure footing elevations should be shown on the Final Structure Site Plan. The top of footing should be a minimum of one foot [0.3 meters] below the finished ground line. The top of footing should be at least one foot [0.3 meters] below the bottom of any adjacent drainage ditch. The bottom of footing shall not be less than four feet [1.2 meters] below and measured normal to the finished </a:t>
            </a:r>
            <a:r>
              <a:rPr lang="en-US" dirty="0" err="1"/>
              <a:t>groundline</a:t>
            </a:r>
            <a:r>
              <a:rPr lang="en-US" dirty="0"/>
              <a:t>. BDM SECTION 200 PRELIMINARY DESIGN April 2010 2-24.3 </a:t>
            </a:r>
            <a:endParaRPr lang="en-US" dirty="0" smtClean="0"/>
          </a:p>
          <a:p>
            <a:endParaRPr lang="en-US" dirty="0"/>
          </a:p>
          <a:p>
            <a:r>
              <a:rPr lang="en-US" dirty="0"/>
              <a:t>Where footings are founded on bedrock (note that undisturbed shale is bedrock) </a:t>
            </a:r>
            <a:r>
              <a:rPr lang="en-US" dirty="0">
                <a:solidFill>
                  <a:srgbClr val="C00000"/>
                </a:solidFill>
              </a:rPr>
              <a:t>the minimum depth of the bottom of the footing below the stream bed, D, in feet [meters], shall be as computed by the following: D = T + 0.50Y </a:t>
            </a:r>
            <a:r>
              <a:rPr lang="en-US" dirty="0"/>
              <a:t>Where: T = Thickness of footing in feet [meters] Y = distance from bottom of stream bed to surface of bedrock in feet [meters] The footing depth from the above formula shall place the footing not less than 3 inches [75 mm] into the bedrock</a:t>
            </a:r>
            <a:r>
              <a:rPr lang="en-US" dirty="0">
                <a:solidFill>
                  <a:srgbClr val="C00000"/>
                </a:solidFill>
              </a:rPr>
              <a:t>.</a:t>
            </a:r>
          </a:p>
          <a:p>
            <a:endParaRPr lang="en-US" dirty="0"/>
          </a:p>
        </p:txBody>
      </p:sp>
    </p:spTree>
    <p:extLst>
      <p:ext uri="{BB962C8B-B14F-4D97-AF65-F5344CB8AC3E}">
        <p14:creationId xmlns:p14="http://schemas.microsoft.com/office/powerpoint/2010/main" val="39844083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54756" y="508000"/>
            <a:ext cx="7811911" cy="4247317"/>
          </a:xfrm>
          <a:prstGeom prst="rect">
            <a:avLst/>
          </a:prstGeom>
          <a:noFill/>
        </p:spPr>
        <p:txBody>
          <a:bodyPr wrap="square" rtlCol="0">
            <a:spAutoFit/>
          </a:bodyPr>
          <a:lstStyle/>
          <a:p>
            <a:r>
              <a:rPr lang="en-US" b="1" dirty="0"/>
              <a:t>204.1</a:t>
            </a:r>
            <a:r>
              <a:rPr lang="en-US" dirty="0"/>
              <a:t> FOOTING ELEVATIONS Substructure footing elevations should be shown on the Final Structure Site Plan. The top of footing should be a minimum of one foot [0.3 meters] below the finished ground line. </a:t>
            </a:r>
            <a:r>
              <a:rPr lang="en-US" dirty="0">
                <a:solidFill>
                  <a:srgbClr val="C00000"/>
                </a:solidFill>
              </a:rPr>
              <a:t>The top of footing should be at least one foot [0.3 meters] below the bottom of any adjacent drainage ditch. </a:t>
            </a:r>
            <a:r>
              <a:rPr lang="en-US" dirty="0"/>
              <a:t>The bottom of footing shall not be less than four feet [1.2 meters] below and measured normal to the finished </a:t>
            </a:r>
            <a:r>
              <a:rPr lang="en-US" dirty="0" err="1"/>
              <a:t>groundline</a:t>
            </a:r>
            <a:r>
              <a:rPr lang="en-US" dirty="0"/>
              <a:t>. BDM SECTION 200 PRELIMINARY DESIGN April 2010 2-24.3 </a:t>
            </a:r>
            <a:endParaRPr lang="en-US" dirty="0" smtClean="0"/>
          </a:p>
          <a:p>
            <a:endParaRPr lang="en-US" dirty="0"/>
          </a:p>
          <a:p>
            <a:r>
              <a:rPr lang="en-US" dirty="0"/>
              <a:t>Where footings are founded on bedrock (note that undisturbed shale is bedrock) the minimum depth of the bottom of the footing below the stream bed, D, in feet [meters], shall be as computed by the following: D = T + 0.50Y Where: T = Thickness of footing in feet [meters] Y = distance from bottom of stream bed to surface of bedrock in feet [meters] The footing depth from the above formula shall place the footing not less than 3 inches [75 mm] into the bedrock</a:t>
            </a:r>
            <a:r>
              <a:rPr lang="en-US" dirty="0">
                <a:solidFill>
                  <a:srgbClr val="C00000"/>
                </a:solidFill>
              </a:rPr>
              <a:t>.</a:t>
            </a:r>
          </a:p>
          <a:p>
            <a:endParaRPr lang="en-US" dirty="0"/>
          </a:p>
        </p:txBody>
      </p:sp>
    </p:spTree>
    <p:extLst>
      <p:ext uri="{BB962C8B-B14F-4D97-AF65-F5344CB8AC3E}">
        <p14:creationId xmlns:p14="http://schemas.microsoft.com/office/powerpoint/2010/main" val="30553755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66044" y="1501422"/>
            <a:ext cx="7811911" cy="2123658"/>
          </a:xfrm>
          <a:prstGeom prst="rect">
            <a:avLst/>
          </a:prstGeom>
          <a:noFill/>
        </p:spPr>
        <p:txBody>
          <a:bodyPr wrap="square" rtlCol="0">
            <a:spAutoFit/>
          </a:bodyPr>
          <a:lstStyle/>
          <a:p>
            <a:pPr algn="ctr"/>
            <a:r>
              <a:rPr lang="en-US" sz="2400" dirty="0" smtClean="0"/>
              <a:t>BDM 204.1 Footing Elevation has Three Requirements</a:t>
            </a:r>
            <a:r>
              <a:rPr lang="en-US" dirty="0" smtClean="0"/>
              <a:t>:</a:t>
            </a:r>
          </a:p>
          <a:p>
            <a:pPr marL="342900" indent="-342900">
              <a:buAutoNum type="arabicPeriod"/>
            </a:pPr>
            <a:endParaRPr lang="en-US" dirty="0" smtClean="0"/>
          </a:p>
          <a:p>
            <a:pPr marL="342900" indent="-342900">
              <a:buAutoNum type="arabicPeriod"/>
            </a:pPr>
            <a:r>
              <a:rPr lang="en-US" sz="2400" dirty="0" smtClean="0"/>
              <a:t>Minimum Depth for Top of Footing           Footing @ 933.0’</a:t>
            </a:r>
          </a:p>
          <a:p>
            <a:pPr marL="342900" indent="-342900">
              <a:buAutoNum type="arabicPeriod"/>
            </a:pPr>
            <a:r>
              <a:rPr lang="en-US" sz="2400" dirty="0" smtClean="0"/>
              <a:t>Minimum Depth for Bottom of Footing </a:t>
            </a:r>
            <a:r>
              <a:rPr lang="en-US" sz="2400" dirty="0"/>
              <a:t> </a:t>
            </a:r>
            <a:r>
              <a:rPr lang="en-US" sz="2400" dirty="0" smtClean="0"/>
              <a:t>  </a:t>
            </a:r>
            <a:r>
              <a:rPr lang="en-US" sz="2400" dirty="0" err="1" smtClean="0"/>
              <a:t>Footing</a:t>
            </a:r>
            <a:r>
              <a:rPr lang="en-US" sz="2400" dirty="0" smtClean="0"/>
              <a:t> @ 934.0’</a:t>
            </a:r>
          </a:p>
          <a:p>
            <a:pPr marL="342900" indent="-342900">
              <a:buAutoNum type="arabicPeriod"/>
            </a:pPr>
            <a:r>
              <a:rPr lang="en-US" sz="2400" dirty="0" smtClean="0"/>
              <a:t>No less than 3” into bedrock                       Footing @ 938.0’</a:t>
            </a:r>
            <a:endParaRPr lang="en-US" sz="2400" dirty="0"/>
          </a:p>
          <a:p>
            <a:endParaRPr lang="en-US" dirty="0"/>
          </a:p>
        </p:txBody>
      </p:sp>
    </p:spTree>
    <p:extLst>
      <p:ext uri="{BB962C8B-B14F-4D97-AF65-F5344CB8AC3E}">
        <p14:creationId xmlns:p14="http://schemas.microsoft.com/office/powerpoint/2010/main" val="29366966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0684" y="1467556"/>
            <a:ext cx="5762632" cy="2673975"/>
          </a:xfrm>
          <a:prstGeom prst="rect">
            <a:avLst/>
          </a:prstGeom>
        </p:spPr>
      </p:pic>
      <p:sp>
        <p:nvSpPr>
          <p:cNvPr id="4" name="TextBox 3"/>
          <p:cNvSpPr txBox="1"/>
          <p:nvPr/>
        </p:nvSpPr>
        <p:spPr>
          <a:xfrm>
            <a:off x="1268675" y="4368800"/>
            <a:ext cx="6606649" cy="400110"/>
          </a:xfrm>
          <a:prstGeom prst="rect">
            <a:avLst/>
          </a:prstGeom>
          <a:noFill/>
        </p:spPr>
        <p:txBody>
          <a:bodyPr wrap="square" rtlCol="0">
            <a:spAutoFit/>
          </a:bodyPr>
          <a:lstStyle/>
          <a:p>
            <a:r>
              <a:rPr lang="en-US" sz="2000" dirty="0" smtClean="0">
                <a:solidFill>
                  <a:srgbClr val="C00000"/>
                </a:solidFill>
              </a:rPr>
              <a:t>DCB </a:t>
            </a:r>
            <a:r>
              <a:rPr lang="en-US" sz="2000" dirty="0" smtClean="0">
                <a:solidFill>
                  <a:srgbClr val="C00000"/>
                </a:solidFill>
                <a:sym typeface="Wingdings" panose="05000000000000000000" pitchFamily="2" charset="2"/>
              </a:rPr>
              <a:t> </a:t>
            </a:r>
            <a:r>
              <a:rPr lang="en-US" sz="2000" dirty="0" smtClean="0">
                <a:solidFill>
                  <a:srgbClr val="C00000"/>
                </a:solidFill>
              </a:rPr>
              <a:t>Entitled to Compensation for .5’ extra footing depth</a:t>
            </a:r>
            <a:endParaRPr lang="en-US" sz="2000" dirty="0">
              <a:solidFill>
                <a:srgbClr val="C00000"/>
              </a:solidFill>
            </a:endParaRPr>
          </a:p>
        </p:txBody>
      </p:sp>
    </p:spTree>
    <p:extLst>
      <p:ext uri="{BB962C8B-B14F-4D97-AF65-F5344CB8AC3E}">
        <p14:creationId xmlns:p14="http://schemas.microsoft.com/office/powerpoint/2010/main" val="25886192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134533" y="1490008"/>
            <a:ext cx="6874933" cy="3293209"/>
          </a:xfrm>
          <a:prstGeom prst="rect">
            <a:avLst/>
          </a:prstGeom>
          <a:noFill/>
        </p:spPr>
        <p:txBody>
          <a:bodyPr wrap="square" rtlCol="0">
            <a:spAutoFit/>
          </a:bodyPr>
          <a:lstStyle/>
          <a:p>
            <a:pPr algn="ctr"/>
            <a:r>
              <a:rPr lang="en-US" sz="6000" dirty="0" smtClean="0">
                <a:cs typeface="Arial" panose="020B0604020202020204" pitchFamily="34" charset="0"/>
              </a:rPr>
              <a:t>Questions?</a:t>
            </a:r>
          </a:p>
          <a:p>
            <a:pPr algn="ctr"/>
            <a:endParaRPr lang="en-US" sz="6000" dirty="0">
              <a:cs typeface="Arial" panose="020B0604020202020204" pitchFamily="34" charset="0"/>
            </a:endParaRPr>
          </a:p>
          <a:p>
            <a:pPr algn="ctr"/>
            <a:r>
              <a:rPr lang="en-US" sz="4400" dirty="0" smtClean="0">
                <a:cs typeface="Arial" panose="020B0604020202020204" pitchFamily="34" charset="0"/>
                <a:hlinkClick r:id="rId4"/>
              </a:rPr>
              <a:t>Nathan.Fling@dot.ohio.gov</a:t>
            </a:r>
            <a:endParaRPr lang="en-US" sz="4400" dirty="0" smtClean="0">
              <a:cs typeface="Arial" panose="020B0604020202020204" pitchFamily="34" charset="0"/>
            </a:endParaRPr>
          </a:p>
          <a:p>
            <a:pPr algn="ctr"/>
            <a:r>
              <a:rPr lang="en-US" sz="4400" dirty="0" smtClean="0">
                <a:cs typeface="Arial" panose="020B0604020202020204" pitchFamily="34" charset="0"/>
              </a:rPr>
              <a:t>(614) 466-2140</a:t>
            </a:r>
            <a:endParaRPr lang="en-US" sz="4400" dirty="0">
              <a:cs typeface="Arial" panose="020B0604020202020204" pitchFamily="34" charset="0"/>
            </a:endParaRPr>
          </a:p>
        </p:txBody>
      </p:sp>
    </p:spTree>
    <p:extLst>
      <p:ext uri="{BB962C8B-B14F-4D97-AF65-F5344CB8AC3E}">
        <p14:creationId xmlns:p14="http://schemas.microsoft.com/office/powerpoint/2010/main" val="3556897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Partnering</a:t>
            </a:r>
            <a:endParaRPr lang="en-US" dirty="0"/>
          </a:p>
        </p:txBody>
      </p:sp>
      <p:sp>
        <p:nvSpPr>
          <p:cNvPr id="3" name="Content Placeholder 2"/>
          <p:cNvSpPr>
            <a:spLocks noGrp="1"/>
          </p:cNvSpPr>
          <p:nvPr>
            <p:ph idx="1"/>
          </p:nvPr>
        </p:nvSpPr>
        <p:spPr>
          <a:xfrm>
            <a:off x="527223" y="1553776"/>
            <a:ext cx="8353166" cy="4351338"/>
          </a:xfrm>
        </p:spPr>
        <p:txBody>
          <a:bodyPr>
            <a:normAutofit/>
          </a:bodyPr>
          <a:lstStyle/>
          <a:p>
            <a:pPr marL="457200" lvl="0" indent="-457200" fontAlgn="base">
              <a:lnSpc>
                <a:spcPct val="100000"/>
              </a:lnSpc>
              <a:spcBef>
                <a:spcPct val="20000"/>
              </a:spcBef>
              <a:spcAft>
                <a:spcPct val="0"/>
              </a:spcAft>
              <a:buBlip>
                <a:blip r:embed="rId3"/>
              </a:buBlip>
            </a:pPr>
            <a:r>
              <a:rPr lang="en-US" b="1" kern="0" dirty="0"/>
              <a:t>Partnering is </a:t>
            </a:r>
            <a:r>
              <a:rPr lang="en-US" b="1" kern="0" dirty="0" smtClean="0"/>
              <a:t>the Process of </a:t>
            </a:r>
            <a:r>
              <a:rPr lang="en-US" b="1" kern="0" dirty="0"/>
              <a:t>P</a:t>
            </a:r>
            <a:r>
              <a:rPr lang="en-US" b="1" kern="0" dirty="0" smtClean="0"/>
              <a:t>reventing Disputes</a:t>
            </a:r>
            <a:endParaRPr lang="en-US" b="1" u="sng" kern="0" dirty="0"/>
          </a:p>
          <a:p>
            <a:pPr marL="457200" lvl="0" indent="-457200" fontAlgn="base">
              <a:lnSpc>
                <a:spcPct val="100000"/>
              </a:lnSpc>
              <a:spcBef>
                <a:spcPct val="20000"/>
              </a:spcBef>
              <a:spcAft>
                <a:spcPct val="0"/>
              </a:spcAft>
              <a:buBlip>
                <a:blip r:embed="rId3"/>
              </a:buBlip>
            </a:pPr>
            <a:r>
              <a:rPr lang="en-US" b="1" kern="0" dirty="0"/>
              <a:t>Collaborative Process</a:t>
            </a:r>
          </a:p>
          <a:p>
            <a:pPr marL="742950" lvl="1" indent="-285750" fontAlgn="base">
              <a:lnSpc>
                <a:spcPct val="100000"/>
              </a:lnSpc>
              <a:spcBef>
                <a:spcPct val="20000"/>
              </a:spcBef>
              <a:spcAft>
                <a:spcPct val="0"/>
              </a:spcAft>
              <a:buBlip>
                <a:blip r:embed="rId3"/>
              </a:buBlip>
            </a:pPr>
            <a:r>
              <a:rPr lang="en-US" sz="2800" kern="0" dirty="0"/>
              <a:t>CMS 108.02 – Self Facilitated Partnering</a:t>
            </a:r>
          </a:p>
          <a:p>
            <a:pPr lvl="2" fontAlgn="base">
              <a:lnSpc>
                <a:spcPct val="100000"/>
              </a:lnSpc>
              <a:spcBef>
                <a:spcPct val="20000"/>
              </a:spcBef>
              <a:spcAft>
                <a:spcPct val="0"/>
              </a:spcAft>
              <a:buBlip>
                <a:blip r:embed="rId3"/>
              </a:buBlip>
            </a:pPr>
            <a:r>
              <a:rPr lang="en-US" sz="2200" kern="0" dirty="0" smtClean="0">
                <a:latin typeface="Arial"/>
              </a:rPr>
              <a:t>Part A: Preconstruction Meeting</a:t>
            </a:r>
          </a:p>
          <a:p>
            <a:pPr lvl="2" fontAlgn="base">
              <a:lnSpc>
                <a:spcPct val="100000"/>
              </a:lnSpc>
              <a:spcBef>
                <a:spcPct val="20000"/>
              </a:spcBef>
              <a:spcAft>
                <a:spcPct val="0"/>
              </a:spcAft>
              <a:buBlip>
                <a:blip r:embed="rId3"/>
              </a:buBlip>
            </a:pPr>
            <a:r>
              <a:rPr lang="en-US" sz="2200" kern="0" dirty="0" smtClean="0">
                <a:latin typeface="Arial"/>
              </a:rPr>
              <a:t>Part B: Initial Partnering Session</a:t>
            </a:r>
          </a:p>
          <a:p>
            <a:pPr lvl="2" fontAlgn="base">
              <a:lnSpc>
                <a:spcPct val="100000"/>
              </a:lnSpc>
              <a:spcBef>
                <a:spcPct val="20000"/>
              </a:spcBef>
              <a:spcAft>
                <a:spcPct val="0"/>
              </a:spcAft>
              <a:buBlip>
                <a:blip r:embed="rId3"/>
              </a:buBlip>
            </a:pPr>
            <a:r>
              <a:rPr lang="en-US" sz="2200" kern="0" dirty="0" smtClean="0">
                <a:latin typeface="Arial"/>
              </a:rPr>
              <a:t>Part C: Progress Meeting</a:t>
            </a:r>
          </a:p>
          <a:p>
            <a:pPr lvl="2" fontAlgn="base">
              <a:lnSpc>
                <a:spcPct val="100000"/>
              </a:lnSpc>
              <a:spcBef>
                <a:spcPct val="20000"/>
              </a:spcBef>
              <a:spcAft>
                <a:spcPct val="0"/>
              </a:spcAft>
              <a:buBlip>
                <a:blip r:embed="rId3"/>
              </a:buBlip>
            </a:pPr>
            <a:r>
              <a:rPr lang="en-US" sz="2200" kern="0" dirty="0" smtClean="0">
                <a:latin typeface="Arial"/>
              </a:rPr>
              <a:t>Part </a:t>
            </a:r>
            <a:r>
              <a:rPr lang="en-US" sz="2200" kern="0" dirty="0">
                <a:latin typeface="Arial"/>
              </a:rPr>
              <a:t>D: Post-Milestone Meetings</a:t>
            </a:r>
          </a:p>
          <a:p>
            <a:pPr lvl="2" fontAlgn="base">
              <a:lnSpc>
                <a:spcPct val="100000"/>
              </a:lnSpc>
              <a:spcBef>
                <a:spcPct val="20000"/>
              </a:spcBef>
              <a:spcAft>
                <a:spcPct val="0"/>
              </a:spcAft>
              <a:buBlip>
                <a:blip r:embed="rId3"/>
              </a:buBlip>
            </a:pPr>
            <a:r>
              <a:rPr lang="en-US" sz="2200" kern="0" dirty="0">
                <a:latin typeface="Arial"/>
              </a:rPr>
              <a:t>Part E: Partnering Monitoring</a:t>
            </a:r>
          </a:p>
          <a:p>
            <a:pPr lvl="2" fontAlgn="base">
              <a:lnSpc>
                <a:spcPct val="100000"/>
              </a:lnSpc>
              <a:spcBef>
                <a:spcPct val="20000"/>
              </a:spcBef>
              <a:spcAft>
                <a:spcPct val="0"/>
              </a:spcAft>
              <a:buBlip>
                <a:blip r:embed="rId3"/>
              </a:buBlip>
            </a:pPr>
            <a:r>
              <a:rPr lang="en-US" sz="2200" kern="0" dirty="0">
                <a:latin typeface="Arial"/>
              </a:rPr>
              <a:t>Part F: Mitigation &amp; Notice</a:t>
            </a:r>
          </a:p>
          <a:p>
            <a:pPr marL="0" indent="0">
              <a:buNone/>
            </a:pPr>
            <a:endParaRPr lang="en-US" dirty="0"/>
          </a:p>
        </p:txBody>
      </p:sp>
    </p:spTree>
    <p:extLst>
      <p:ext uri="{BB962C8B-B14F-4D97-AF65-F5344CB8AC3E}">
        <p14:creationId xmlns:p14="http://schemas.microsoft.com/office/powerpoint/2010/main" val="840055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Partnering</a:t>
            </a:r>
            <a:endParaRPr lang="en-US" dirty="0"/>
          </a:p>
        </p:txBody>
      </p:sp>
      <p:sp>
        <p:nvSpPr>
          <p:cNvPr id="3" name="Content Placeholder 2"/>
          <p:cNvSpPr>
            <a:spLocks noGrp="1"/>
          </p:cNvSpPr>
          <p:nvPr>
            <p:ph idx="1"/>
          </p:nvPr>
        </p:nvSpPr>
        <p:spPr>
          <a:xfrm>
            <a:off x="527223" y="1553775"/>
            <a:ext cx="8353166" cy="4591385"/>
          </a:xfrm>
        </p:spPr>
        <p:txBody>
          <a:bodyPr>
            <a:normAutofit fontScale="92500" lnSpcReduction="20000"/>
          </a:bodyPr>
          <a:lstStyle/>
          <a:p>
            <a:pPr marL="457200" lvl="0" indent="-457200" fontAlgn="base">
              <a:lnSpc>
                <a:spcPct val="100000"/>
              </a:lnSpc>
              <a:spcBef>
                <a:spcPct val="20000"/>
              </a:spcBef>
              <a:spcAft>
                <a:spcPct val="0"/>
              </a:spcAft>
              <a:buBlip>
                <a:blip r:embed="rId3"/>
              </a:buBlip>
            </a:pPr>
            <a:r>
              <a:rPr lang="en-US" sz="3000" b="1" kern="0" dirty="0" smtClean="0"/>
              <a:t>Statewide Partnering Goals</a:t>
            </a:r>
            <a:endParaRPr lang="en-US" sz="3000" b="1" u="sng" kern="0" dirty="0"/>
          </a:p>
          <a:p>
            <a:pPr lvl="1" fontAlgn="base">
              <a:lnSpc>
                <a:spcPct val="100000"/>
              </a:lnSpc>
              <a:spcBef>
                <a:spcPct val="20000"/>
              </a:spcBef>
              <a:spcAft>
                <a:spcPct val="0"/>
              </a:spcAft>
              <a:buBlip>
                <a:blip r:embed="rId3"/>
              </a:buBlip>
            </a:pPr>
            <a:r>
              <a:rPr lang="en-US" sz="2600" kern="0" dirty="0" smtClean="0"/>
              <a:t>Safety</a:t>
            </a:r>
          </a:p>
          <a:p>
            <a:pPr lvl="1" fontAlgn="base">
              <a:lnSpc>
                <a:spcPct val="100000"/>
              </a:lnSpc>
              <a:spcBef>
                <a:spcPct val="20000"/>
              </a:spcBef>
              <a:spcAft>
                <a:spcPct val="0"/>
              </a:spcAft>
              <a:buBlip>
                <a:blip r:embed="rId3"/>
              </a:buBlip>
            </a:pPr>
            <a:r>
              <a:rPr lang="en-US" sz="2600" kern="0" dirty="0" smtClean="0"/>
              <a:t>On Time &amp; On Budget</a:t>
            </a:r>
          </a:p>
          <a:p>
            <a:pPr lvl="1" fontAlgn="base">
              <a:lnSpc>
                <a:spcPct val="100000"/>
              </a:lnSpc>
              <a:spcBef>
                <a:spcPct val="20000"/>
              </a:spcBef>
              <a:spcAft>
                <a:spcPct val="0"/>
              </a:spcAft>
              <a:buBlip>
                <a:blip r:embed="rId3"/>
              </a:buBlip>
            </a:pPr>
            <a:r>
              <a:rPr lang="en-US" sz="2600" kern="0" dirty="0" smtClean="0"/>
              <a:t>Timely Issue Resolution</a:t>
            </a:r>
          </a:p>
          <a:p>
            <a:pPr lvl="1" fontAlgn="base">
              <a:lnSpc>
                <a:spcPct val="100000"/>
              </a:lnSpc>
              <a:spcBef>
                <a:spcPct val="20000"/>
              </a:spcBef>
              <a:spcAft>
                <a:spcPct val="0"/>
              </a:spcAft>
              <a:buBlip>
                <a:blip r:embed="rId3"/>
              </a:buBlip>
            </a:pPr>
            <a:r>
              <a:rPr lang="en-US" sz="2600" kern="0" dirty="0" smtClean="0"/>
              <a:t>Respect the Environment</a:t>
            </a:r>
          </a:p>
          <a:p>
            <a:pPr lvl="1" fontAlgn="base">
              <a:lnSpc>
                <a:spcPct val="100000"/>
              </a:lnSpc>
              <a:spcBef>
                <a:spcPct val="20000"/>
              </a:spcBef>
              <a:spcAft>
                <a:spcPct val="0"/>
              </a:spcAft>
              <a:buBlip>
                <a:blip r:embed="rId3"/>
              </a:buBlip>
            </a:pPr>
            <a:r>
              <a:rPr lang="en-US" sz="2600" kern="0" dirty="0" smtClean="0"/>
              <a:t>Partner with Stakeholders</a:t>
            </a:r>
          </a:p>
          <a:p>
            <a:pPr lvl="1" fontAlgn="base">
              <a:lnSpc>
                <a:spcPct val="100000"/>
              </a:lnSpc>
              <a:spcBef>
                <a:spcPct val="20000"/>
              </a:spcBef>
              <a:spcAft>
                <a:spcPct val="0"/>
              </a:spcAft>
              <a:buBlip>
                <a:blip r:embed="rId3"/>
              </a:buBlip>
            </a:pPr>
            <a:r>
              <a:rPr lang="en-US" sz="2600" kern="0" dirty="0" smtClean="0"/>
              <a:t>Trust &amp; Respect</a:t>
            </a:r>
          </a:p>
          <a:p>
            <a:pPr lvl="1" fontAlgn="base">
              <a:lnSpc>
                <a:spcPct val="100000"/>
              </a:lnSpc>
              <a:spcBef>
                <a:spcPct val="20000"/>
              </a:spcBef>
              <a:spcAft>
                <a:spcPct val="0"/>
              </a:spcAft>
              <a:buBlip>
                <a:blip r:embed="rId3"/>
              </a:buBlip>
            </a:pPr>
            <a:r>
              <a:rPr lang="en-US" sz="2600" kern="0" dirty="0" smtClean="0"/>
              <a:t>Mitigation</a:t>
            </a:r>
          </a:p>
          <a:p>
            <a:pPr lvl="1" fontAlgn="base">
              <a:lnSpc>
                <a:spcPct val="100000"/>
              </a:lnSpc>
              <a:spcBef>
                <a:spcPct val="20000"/>
              </a:spcBef>
              <a:spcAft>
                <a:spcPct val="0"/>
              </a:spcAft>
              <a:buBlip>
                <a:blip r:embed="rId3"/>
              </a:buBlip>
            </a:pPr>
            <a:r>
              <a:rPr lang="en-US" sz="2600" kern="0" dirty="0" smtClean="0"/>
              <a:t>Transparency</a:t>
            </a:r>
          </a:p>
          <a:p>
            <a:pPr lvl="1" fontAlgn="base">
              <a:lnSpc>
                <a:spcPct val="100000"/>
              </a:lnSpc>
              <a:spcBef>
                <a:spcPct val="20000"/>
              </a:spcBef>
              <a:spcAft>
                <a:spcPct val="0"/>
              </a:spcAft>
              <a:buBlip>
                <a:blip r:embed="rId3"/>
              </a:buBlip>
            </a:pPr>
            <a:r>
              <a:rPr lang="en-US" sz="2600" kern="0" dirty="0" smtClean="0"/>
              <a:t>Quality</a:t>
            </a:r>
          </a:p>
          <a:p>
            <a:pPr lvl="1" fontAlgn="base">
              <a:lnSpc>
                <a:spcPct val="100000"/>
              </a:lnSpc>
              <a:spcBef>
                <a:spcPct val="20000"/>
              </a:spcBef>
              <a:spcAft>
                <a:spcPct val="0"/>
              </a:spcAft>
              <a:buBlip>
                <a:blip r:embed="rId3"/>
              </a:buBlip>
            </a:pPr>
            <a:r>
              <a:rPr lang="en-US" sz="2600" kern="0" dirty="0" smtClean="0"/>
              <a:t>Open Effective Communication</a:t>
            </a:r>
          </a:p>
          <a:p>
            <a:pPr lvl="1" fontAlgn="base">
              <a:lnSpc>
                <a:spcPct val="100000"/>
              </a:lnSpc>
              <a:spcBef>
                <a:spcPct val="20000"/>
              </a:spcBef>
              <a:spcAft>
                <a:spcPct val="0"/>
              </a:spcAft>
              <a:buBlip>
                <a:blip r:embed="rId3"/>
              </a:buBlip>
            </a:pPr>
            <a:r>
              <a:rPr lang="en-US" sz="2600" kern="0" dirty="0" smtClean="0"/>
              <a:t>Project First Focus</a:t>
            </a:r>
          </a:p>
          <a:p>
            <a:pPr marL="0" indent="0">
              <a:buNone/>
            </a:pPr>
            <a:endParaRPr lang="en-US" dirty="0"/>
          </a:p>
        </p:txBody>
      </p:sp>
      <p:pic>
        <p:nvPicPr>
          <p:cNvPr id="1026" name="Picture 2" descr="https://s-media-cache-ak0.pinimg.com/236x/a2/60/65/a26065e32f826e61ccf2bff2c1c52cf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2645" y="1922205"/>
            <a:ext cx="2979848" cy="29545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831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Partnering</a:t>
            </a:r>
            <a:endParaRPr lang="en-US" b="1" u="sng" dirty="0"/>
          </a:p>
        </p:txBody>
      </p:sp>
      <p:sp>
        <p:nvSpPr>
          <p:cNvPr id="3" name="Content Placeholder 2"/>
          <p:cNvSpPr>
            <a:spLocks noGrp="1"/>
          </p:cNvSpPr>
          <p:nvPr>
            <p:ph idx="1"/>
          </p:nvPr>
        </p:nvSpPr>
        <p:spPr>
          <a:xfrm>
            <a:off x="628650" y="1690689"/>
            <a:ext cx="7886700" cy="4351338"/>
          </a:xfrm>
        </p:spPr>
        <p:txBody>
          <a:bodyPr>
            <a:normAutofit/>
          </a:bodyPr>
          <a:lstStyle/>
          <a:p>
            <a:pPr marL="0" indent="0">
              <a:buNone/>
            </a:pPr>
            <a:r>
              <a:rPr lang="en-US" sz="3200" u="sng" dirty="0" smtClean="0"/>
              <a:t>PN 111 – Facilitated Partnering</a:t>
            </a:r>
          </a:p>
          <a:p>
            <a:pPr marL="285750" indent="-285750" fontAlgn="base">
              <a:lnSpc>
                <a:spcPct val="100000"/>
              </a:lnSpc>
              <a:spcBef>
                <a:spcPct val="20000"/>
              </a:spcBef>
              <a:spcAft>
                <a:spcPct val="0"/>
              </a:spcAft>
              <a:buBlip>
                <a:blip r:embed="rId3"/>
              </a:buBlip>
            </a:pPr>
            <a:r>
              <a:rPr lang="en-US" sz="3200" kern="0" dirty="0" smtClean="0"/>
              <a:t>Neutral Facilitator</a:t>
            </a:r>
          </a:p>
          <a:p>
            <a:pPr marL="742950" lvl="1" indent="-285750" fontAlgn="base">
              <a:lnSpc>
                <a:spcPct val="100000"/>
              </a:lnSpc>
              <a:spcBef>
                <a:spcPct val="20000"/>
              </a:spcBef>
              <a:spcAft>
                <a:spcPct val="0"/>
              </a:spcAft>
              <a:buBlip>
                <a:blip r:embed="rId3"/>
              </a:buBlip>
            </a:pPr>
            <a:r>
              <a:rPr lang="en-US" kern="0" dirty="0" smtClean="0"/>
              <a:t>Who, What, When, Where, &amp; How…</a:t>
            </a:r>
          </a:p>
          <a:p>
            <a:pPr marL="742950" lvl="1" indent="-285750" fontAlgn="base">
              <a:lnSpc>
                <a:spcPct val="100000"/>
              </a:lnSpc>
              <a:spcBef>
                <a:spcPct val="20000"/>
              </a:spcBef>
              <a:spcAft>
                <a:spcPct val="0"/>
              </a:spcAft>
              <a:buBlip>
                <a:blip r:embed="rId3"/>
              </a:buBlip>
            </a:pPr>
            <a:r>
              <a:rPr lang="en-US" kern="0" dirty="0" smtClean="0"/>
              <a:t>List of 41 Approved Facilitators</a:t>
            </a:r>
          </a:p>
          <a:p>
            <a:pPr marL="742950" lvl="1" indent="-285750" fontAlgn="base">
              <a:lnSpc>
                <a:spcPct val="100000"/>
              </a:lnSpc>
              <a:spcBef>
                <a:spcPct val="20000"/>
              </a:spcBef>
              <a:spcAft>
                <a:spcPct val="0"/>
              </a:spcAft>
              <a:buBlip>
                <a:blip r:embed="rId3"/>
              </a:buBlip>
            </a:pPr>
            <a:r>
              <a:rPr lang="en-US" kern="0" dirty="0" smtClean="0"/>
              <a:t>ODOT Facilitators Standard &amp; Expectation Manual</a:t>
            </a:r>
          </a:p>
          <a:p>
            <a:pPr marL="742950" lvl="1" indent="-285750" fontAlgn="base">
              <a:lnSpc>
                <a:spcPct val="100000"/>
              </a:lnSpc>
              <a:spcBef>
                <a:spcPct val="20000"/>
              </a:spcBef>
              <a:spcAft>
                <a:spcPct val="0"/>
              </a:spcAft>
              <a:buBlip>
                <a:blip r:embed="rId3"/>
              </a:buBlip>
            </a:pPr>
            <a:r>
              <a:rPr lang="en-US" kern="0" dirty="0" smtClean="0"/>
              <a:t>Mutually agreed upon by ODOT &amp; Contractor</a:t>
            </a:r>
          </a:p>
          <a:p>
            <a:pPr marL="742950" lvl="1" indent="-285750" fontAlgn="base">
              <a:lnSpc>
                <a:spcPct val="100000"/>
              </a:lnSpc>
              <a:spcBef>
                <a:spcPct val="20000"/>
              </a:spcBef>
              <a:spcAft>
                <a:spcPct val="0"/>
              </a:spcAft>
              <a:buBlip>
                <a:blip r:embed="rId3"/>
              </a:buBlip>
            </a:pPr>
            <a:r>
              <a:rPr lang="en-US" kern="0" dirty="0" smtClean="0"/>
              <a:t>Max: $3500 for Initial, $1500 for Re-connects</a:t>
            </a:r>
          </a:p>
          <a:p>
            <a:pPr marL="742950" lvl="1" indent="-285750" fontAlgn="base">
              <a:lnSpc>
                <a:spcPct val="100000"/>
              </a:lnSpc>
              <a:spcBef>
                <a:spcPct val="20000"/>
              </a:spcBef>
              <a:spcAft>
                <a:spcPct val="0"/>
              </a:spcAft>
              <a:buBlip>
                <a:blip r:embed="rId3"/>
              </a:buBlip>
            </a:pPr>
            <a:r>
              <a:rPr lang="en-US" kern="0" dirty="0" smtClean="0"/>
              <a:t>Approximately 25 Projects since 2012</a:t>
            </a:r>
          </a:p>
          <a:p>
            <a:pPr marL="742950" lvl="1" indent="-285750" fontAlgn="base">
              <a:lnSpc>
                <a:spcPct val="100000"/>
              </a:lnSpc>
              <a:spcBef>
                <a:spcPct val="20000"/>
              </a:spcBef>
              <a:spcAft>
                <a:spcPct val="0"/>
              </a:spcAft>
              <a:buBlip>
                <a:blip r:embed="rId3"/>
              </a:buBlip>
            </a:pPr>
            <a:endParaRPr lang="en-US" kern="0" dirty="0" smtClean="0"/>
          </a:p>
          <a:p>
            <a:pPr marL="0" indent="0" fontAlgn="base">
              <a:lnSpc>
                <a:spcPct val="100000"/>
              </a:lnSpc>
              <a:spcBef>
                <a:spcPct val="20000"/>
              </a:spcBef>
              <a:spcAft>
                <a:spcPct val="0"/>
              </a:spcAft>
              <a:buNone/>
            </a:pPr>
            <a:endParaRPr lang="en-US" sz="3200" kern="0" dirty="0"/>
          </a:p>
        </p:txBody>
      </p:sp>
      <p:pic>
        <p:nvPicPr>
          <p:cNvPr id="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1523" y="489123"/>
            <a:ext cx="2106665" cy="3099651"/>
          </a:xfrm>
          <a:prstGeom prst="rect">
            <a:avLst/>
          </a:prstGeom>
          <a:ln w="38100" cap="sq">
            <a:solidFill>
              <a:srgbClr val="000000"/>
            </a:solidFill>
            <a:prstDash val="solid"/>
            <a:miter lim="800000"/>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65024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Partnering</a:t>
            </a:r>
            <a:endParaRPr lang="en-US" b="1" u="sng" dirty="0"/>
          </a:p>
        </p:txBody>
      </p:sp>
      <p:sp>
        <p:nvSpPr>
          <p:cNvPr id="3" name="Content Placeholder 2"/>
          <p:cNvSpPr>
            <a:spLocks noGrp="1"/>
          </p:cNvSpPr>
          <p:nvPr>
            <p:ph idx="1"/>
          </p:nvPr>
        </p:nvSpPr>
        <p:spPr>
          <a:xfrm>
            <a:off x="628650" y="1690689"/>
            <a:ext cx="7886700" cy="4139840"/>
          </a:xfrm>
        </p:spPr>
        <p:txBody>
          <a:bodyPr>
            <a:normAutofit lnSpcReduction="10000"/>
          </a:bodyPr>
          <a:lstStyle/>
          <a:p>
            <a:pPr marL="0" indent="0">
              <a:buNone/>
            </a:pPr>
            <a:r>
              <a:rPr lang="en-US" sz="3200" u="sng" dirty="0" smtClean="0"/>
              <a:t>PN 111 – Facilitated Partnering</a:t>
            </a:r>
          </a:p>
          <a:p>
            <a:pPr marL="285750" indent="-285750" fontAlgn="base">
              <a:lnSpc>
                <a:spcPct val="100000"/>
              </a:lnSpc>
              <a:spcBef>
                <a:spcPct val="20000"/>
              </a:spcBef>
              <a:spcAft>
                <a:spcPct val="0"/>
              </a:spcAft>
              <a:buBlip>
                <a:blip r:embed="rId3"/>
              </a:buBlip>
            </a:pPr>
            <a:r>
              <a:rPr lang="en-US" sz="3200" kern="0" dirty="0" smtClean="0"/>
              <a:t> Project Type?</a:t>
            </a:r>
          </a:p>
          <a:p>
            <a:pPr marL="914400" lvl="1" indent="-457200" fontAlgn="base">
              <a:lnSpc>
                <a:spcPct val="100000"/>
              </a:lnSpc>
              <a:spcBef>
                <a:spcPct val="20000"/>
              </a:spcBef>
              <a:spcAft>
                <a:spcPct val="0"/>
              </a:spcAft>
              <a:buBlip>
                <a:blip r:embed="rId3"/>
              </a:buBlip>
            </a:pPr>
            <a:r>
              <a:rPr lang="en-US" kern="0" dirty="0"/>
              <a:t>Project Value</a:t>
            </a:r>
          </a:p>
          <a:p>
            <a:pPr marL="914400" lvl="1" indent="-457200" fontAlgn="base">
              <a:lnSpc>
                <a:spcPct val="100000"/>
              </a:lnSpc>
              <a:spcBef>
                <a:spcPct val="20000"/>
              </a:spcBef>
              <a:spcAft>
                <a:spcPct val="0"/>
              </a:spcAft>
              <a:buBlip>
                <a:blip r:embed="rId3"/>
              </a:buBlip>
            </a:pPr>
            <a:r>
              <a:rPr lang="en-US" kern="0" dirty="0"/>
              <a:t>Funding Sources</a:t>
            </a:r>
          </a:p>
          <a:p>
            <a:pPr marL="914400" lvl="1" indent="-457200" fontAlgn="base">
              <a:lnSpc>
                <a:spcPct val="100000"/>
              </a:lnSpc>
              <a:spcBef>
                <a:spcPct val="20000"/>
              </a:spcBef>
              <a:spcAft>
                <a:spcPct val="0"/>
              </a:spcAft>
              <a:buBlip>
                <a:blip r:embed="rId3"/>
              </a:buBlip>
            </a:pPr>
            <a:r>
              <a:rPr lang="en-US" kern="0" dirty="0"/>
              <a:t>Project Duration</a:t>
            </a:r>
          </a:p>
          <a:p>
            <a:pPr marL="914400" lvl="1" indent="-457200" fontAlgn="base">
              <a:lnSpc>
                <a:spcPct val="100000"/>
              </a:lnSpc>
              <a:spcBef>
                <a:spcPct val="20000"/>
              </a:spcBef>
              <a:spcAft>
                <a:spcPct val="0"/>
              </a:spcAft>
              <a:buBlip>
                <a:blip r:embed="rId3"/>
              </a:buBlip>
            </a:pPr>
            <a:r>
              <a:rPr lang="en-US" kern="0" dirty="0"/>
              <a:t>Project Complexity</a:t>
            </a:r>
          </a:p>
          <a:p>
            <a:pPr marL="914400" lvl="1" indent="-457200" fontAlgn="base">
              <a:lnSpc>
                <a:spcPct val="100000"/>
              </a:lnSpc>
              <a:spcBef>
                <a:spcPct val="20000"/>
              </a:spcBef>
              <a:spcAft>
                <a:spcPct val="0"/>
              </a:spcAft>
              <a:buBlip>
                <a:blip r:embed="rId3"/>
              </a:buBlip>
            </a:pPr>
            <a:r>
              <a:rPr lang="en-US" kern="0" dirty="0"/>
              <a:t>Utility &amp; Railroad Involvement</a:t>
            </a:r>
          </a:p>
          <a:p>
            <a:pPr marL="914400" lvl="1" indent="-457200" fontAlgn="base">
              <a:lnSpc>
                <a:spcPct val="100000"/>
              </a:lnSpc>
              <a:spcBef>
                <a:spcPct val="20000"/>
              </a:spcBef>
              <a:spcAft>
                <a:spcPct val="0"/>
              </a:spcAft>
              <a:buBlip>
                <a:blip r:embed="rId3"/>
              </a:buBlip>
            </a:pPr>
            <a:r>
              <a:rPr lang="en-US" kern="0" dirty="0"/>
              <a:t>Project Location &amp; Visibility</a:t>
            </a:r>
          </a:p>
          <a:p>
            <a:pPr marL="914400" lvl="1" indent="-457200" fontAlgn="base">
              <a:lnSpc>
                <a:spcPct val="100000"/>
              </a:lnSpc>
              <a:spcBef>
                <a:spcPct val="20000"/>
              </a:spcBef>
              <a:spcAft>
                <a:spcPct val="0"/>
              </a:spcAft>
              <a:buBlip>
                <a:blip r:embed="rId3"/>
              </a:buBlip>
            </a:pPr>
            <a:r>
              <a:rPr lang="en-US" kern="0" dirty="0" smtClean="0"/>
              <a:t>Public/Stakeholders </a:t>
            </a:r>
            <a:r>
              <a:rPr lang="en-US" kern="0" dirty="0"/>
              <a:t>and their Goals</a:t>
            </a:r>
          </a:p>
          <a:p>
            <a:pPr marL="742950" lvl="1" indent="-285750" fontAlgn="base">
              <a:lnSpc>
                <a:spcPct val="100000"/>
              </a:lnSpc>
              <a:spcBef>
                <a:spcPct val="20000"/>
              </a:spcBef>
              <a:spcAft>
                <a:spcPct val="0"/>
              </a:spcAft>
              <a:buBlip>
                <a:blip r:embed="rId3"/>
              </a:buBlip>
            </a:pPr>
            <a:endParaRPr lang="en-US" kern="0" dirty="0" smtClean="0"/>
          </a:p>
          <a:p>
            <a:pPr marL="0" indent="0" fontAlgn="base">
              <a:lnSpc>
                <a:spcPct val="100000"/>
              </a:lnSpc>
              <a:spcBef>
                <a:spcPct val="20000"/>
              </a:spcBef>
              <a:spcAft>
                <a:spcPct val="0"/>
              </a:spcAft>
              <a:buNone/>
            </a:pPr>
            <a:endParaRPr lang="en-US" sz="3200" kern="0" dirty="0"/>
          </a:p>
        </p:txBody>
      </p:sp>
    </p:spTree>
    <p:extLst>
      <p:ext uri="{BB962C8B-B14F-4D97-AF65-F5344CB8AC3E}">
        <p14:creationId xmlns:p14="http://schemas.microsoft.com/office/powerpoint/2010/main" val="801835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CDE6E37-D3E4-4D93-A06B-7DA9FFB8E427}" vid="{A25905F3-47F2-4FE4-9A79-E313A5115A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B3F82C0E416344BB52A49E32F55FC1" ma:contentTypeVersion="0" ma:contentTypeDescription="Create a new document." ma:contentTypeScope="" ma:versionID="8ddb508e366312baaea4f70999432933">
  <xsd:schema xmlns:xsd="http://www.w3.org/2001/XMLSchema" xmlns:xs="http://www.w3.org/2001/XMLSchema" xmlns:p="http://schemas.microsoft.com/office/2006/metadata/properties" targetNamespace="http://schemas.microsoft.com/office/2006/metadata/properties" ma:root="true" ma:fieldsID="27b4a4f76bea50102067bc7ec8c6d4d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C041ED-B07C-4EE8-BCB9-E94A3BE2608A}"/>
</file>

<file path=customXml/itemProps2.xml><?xml version="1.0" encoding="utf-8"?>
<ds:datastoreItem xmlns:ds="http://schemas.openxmlformats.org/officeDocument/2006/customXml" ds:itemID="{CFEA3BA7-560F-4F38-B26F-9AB9398CE44F}"/>
</file>

<file path=customXml/itemProps3.xml><?xml version="1.0" encoding="utf-8"?>
<ds:datastoreItem xmlns:ds="http://schemas.openxmlformats.org/officeDocument/2006/customXml" ds:itemID="{636459F9-2D8F-40C8-91DC-1281CEF5571C}"/>
</file>

<file path=docProps/app.xml><?xml version="1.0" encoding="utf-8"?>
<Properties xmlns="http://schemas.openxmlformats.org/officeDocument/2006/extended-properties" xmlns:vt="http://schemas.openxmlformats.org/officeDocument/2006/docPropsVTypes">
  <Template/>
  <TotalTime>2275</TotalTime>
  <Words>2053</Words>
  <Application>Microsoft Office PowerPoint</Application>
  <PresentationFormat>On-screen Show (4:3)</PresentationFormat>
  <Paragraphs>484</Paragraphs>
  <Slides>54</Slides>
  <Notes>47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1" baseType="lpstr">
      <vt:lpstr>Arial</vt:lpstr>
      <vt:lpstr>Calibri</vt:lpstr>
      <vt:lpstr>Calibri Light</vt:lpstr>
      <vt:lpstr>Times New Roman</vt:lpstr>
      <vt:lpstr>Wingdings</vt:lpstr>
      <vt:lpstr>Office Theme</vt:lpstr>
      <vt:lpstr>Acrobat Document</vt:lpstr>
      <vt:lpstr>PowerPoint Presentation</vt:lpstr>
      <vt:lpstr>Partnering</vt:lpstr>
      <vt:lpstr>Partnering</vt:lpstr>
      <vt:lpstr>Partnering</vt:lpstr>
      <vt:lpstr>Partnering</vt:lpstr>
      <vt:lpstr>Partnering</vt:lpstr>
      <vt:lpstr>Partnering</vt:lpstr>
      <vt:lpstr>Partnering</vt:lpstr>
      <vt:lpstr>Partnering</vt:lpstr>
      <vt:lpstr>Partnering</vt:lpstr>
      <vt:lpstr>Partnering</vt:lpstr>
      <vt:lpstr>Partnering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Ohio Dept. of Transportation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Claudette Durham</dc:creator>
  <cp:lastModifiedBy>Claudette Durham</cp:lastModifiedBy>
  <cp:revision>33</cp:revision>
  <dcterms:created xsi:type="dcterms:W3CDTF">2016-02-12T16:20:24Z</dcterms:created>
  <dcterms:modified xsi:type="dcterms:W3CDTF">2016-03-09T21:15:56Z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0x01010031B3F82C0E416344BB52A49E32F55FC1</vt:lpwstr>
  </property>
</Properties>
</file>